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7" r:id="rId2"/>
    <p:sldId id="417" r:id="rId3"/>
    <p:sldId id="489" r:id="rId4"/>
    <p:sldId id="487" r:id="rId5"/>
    <p:sldId id="481" r:id="rId6"/>
    <p:sldId id="494" r:id="rId7"/>
    <p:sldId id="349" r:id="rId8"/>
    <p:sldId id="350" r:id="rId9"/>
    <p:sldId id="285" r:id="rId10"/>
    <p:sldId id="332" r:id="rId11"/>
    <p:sldId id="464" r:id="rId12"/>
    <p:sldId id="495" r:id="rId13"/>
    <p:sldId id="496" r:id="rId14"/>
    <p:sldId id="451" r:id="rId15"/>
    <p:sldId id="476" r:id="rId16"/>
    <p:sldId id="477" r:id="rId17"/>
    <p:sldId id="478" r:id="rId18"/>
    <p:sldId id="443" r:id="rId19"/>
    <p:sldId id="455" r:id="rId20"/>
    <p:sldId id="456" r:id="rId21"/>
    <p:sldId id="457" r:id="rId22"/>
    <p:sldId id="473" r:id="rId23"/>
    <p:sldId id="492" r:id="rId24"/>
    <p:sldId id="493" r:id="rId25"/>
    <p:sldId id="442" r:id="rId26"/>
    <p:sldId id="445" r:id="rId27"/>
    <p:sldId id="463" r:id="rId28"/>
    <p:sldId id="447" r:id="rId29"/>
    <p:sldId id="448" r:id="rId30"/>
    <p:sldId id="459" r:id="rId31"/>
    <p:sldId id="468" r:id="rId32"/>
    <p:sldId id="469" r:id="rId33"/>
    <p:sldId id="470" r:id="rId34"/>
    <p:sldId id="472" r:id="rId35"/>
    <p:sldId id="471" r:id="rId36"/>
    <p:sldId id="416" r:id="rId37"/>
    <p:sldId id="375" r:id="rId38"/>
    <p:sldId id="376" r:id="rId39"/>
    <p:sldId id="466" r:id="rId4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4A00"/>
    <a:srgbClr val="C90064"/>
    <a:srgbClr val="FF0080"/>
    <a:srgbClr val="FF00FF"/>
    <a:srgbClr val="800080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84" autoAdjust="0"/>
    <p:restoredTop sz="86358" autoAdjust="0"/>
  </p:normalViewPr>
  <p:slideViewPr>
    <p:cSldViewPr snapToGrid="0" snapToObjects="1">
      <p:cViewPr varScale="1">
        <p:scale>
          <a:sx n="69" d="100"/>
          <a:sy n="69" d="100"/>
        </p:scale>
        <p:origin x="-13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8AF997-4151-B941-BE4F-9B4B4D6C14D9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3660D3-6B6B-1A4B-904F-B5D01CB2C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1590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2.png>
</file>

<file path=ppt/media/image4.JPG>
</file>

<file path=ppt/media/image41.png>
</file>

<file path=ppt/media/image42.jpeg>
</file>

<file path=ppt/media/image43.pn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F931A8-25D3-C54C-BD1F-10D44CFB89B1}" type="datetimeFigureOut">
              <a:rPr lang="en-US" smtClean="0"/>
              <a:t>6/1/17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01202-7B2C-1F44-9EFD-3AAF0086B3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357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one predict the other (concurrently?):</a:t>
            </a:r>
            <a:r>
              <a:rPr lang="en-US" baseline="0" dirty="0" smtClean="0"/>
              <a:t> 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YES, WHEN FEMALES</a:t>
            </a:r>
            <a:r>
              <a:rPr lang="en-US" i="1" baseline="0" dirty="0" smtClean="0">
                <a:sym typeface="Wingdings"/>
              </a:rPr>
              <a:t> PROVIDE/MALES RECEIVE THERE IS CONCURRENT SYNCHRONY EMERGING OVER TIME (F  M)</a:t>
            </a:r>
          </a:p>
          <a:p>
            <a:r>
              <a:rPr lang="en-US" i="1" baseline="0" dirty="0" smtClean="0">
                <a:sym typeface="Wingdings"/>
              </a:rPr>
              <a:t>NO SYNCHRONY DURING GOAL DISCUSSION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Just look at one dyad at a time, show a correlation (“synchrony”)</a:t>
            </a:r>
          </a:p>
          <a:p>
            <a:endParaRPr lang="en-US" dirty="0" smtClean="0"/>
          </a:p>
          <a:p>
            <a:r>
              <a:rPr lang="en-US" dirty="0" smtClean="0"/>
              <a:t>See added variable plot</a:t>
            </a:r>
            <a:r>
              <a:rPr lang="en-US" baseline="0" dirty="0" smtClean="0"/>
              <a:t> (see Fox book). Might have to do ordinary least squares regressions? Slope will be similar to slope from the model (points have been adjusted</a:t>
            </a:r>
            <a:r>
              <a:rPr lang="en-US" baseline="0" dirty="0" smtClean="0">
                <a:sym typeface="Wingdings"/>
              </a:rPr>
              <a:t> predicted points with controlling for education)]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224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one predict the other (concurrently?):</a:t>
            </a:r>
            <a:r>
              <a:rPr lang="en-US" baseline="0" dirty="0" smtClean="0"/>
              <a:t> </a:t>
            </a:r>
            <a:r>
              <a:rPr lang="en-US" dirty="0" smtClean="0">
                <a:sym typeface="Wingdings"/>
              </a:rPr>
              <a:t> </a:t>
            </a:r>
            <a:r>
              <a:rPr lang="en-US" i="1" dirty="0" smtClean="0">
                <a:sym typeface="Wingdings"/>
              </a:rPr>
              <a:t>YES, WHEN FEMALES</a:t>
            </a:r>
            <a:r>
              <a:rPr lang="en-US" i="1" baseline="0" dirty="0" smtClean="0">
                <a:sym typeface="Wingdings"/>
              </a:rPr>
              <a:t> PROVIDE/MALES RECEIVE THERE IS CONCURRENT SYNCHRONY EMERGING OVER TIME (F  M)</a:t>
            </a:r>
          </a:p>
          <a:p>
            <a:r>
              <a:rPr lang="en-US" i="1" baseline="0" dirty="0" smtClean="0">
                <a:sym typeface="Wingdings"/>
              </a:rPr>
              <a:t>NO SYNCHRONY DURING GOAL DISCUSSION</a:t>
            </a:r>
            <a:endParaRPr lang="en-US" i="1" dirty="0" smtClean="0"/>
          </a:p>
          <a:p>
            <a:endParaRPr lang="en-US" dirty="0" smtClean="0"/>
          </a:p>
          <a:p>
            <a:r>
              <a:rPr lang="en-US" dirty="0" smtClean="0"/>
              <a:t>Just look at one dyad at a time, show a correlation (“synchrony”)</a:t>
            </a:r>
          </a:p>
          <a:p>
            <a:endParaRPr lang="en-US" dirty="0" smtClean="0"/>
          </a:p>
          <a:p>
            <a:r>
              <a:rPr lang="en-US" dirty="0" smtClean="0"/>
              <a:t>See added variable plot</a:t>
            </a:r>
            <a:r>
              <a:rPr lang="en-US" baseline="0" dirty="0" smtClean="0"/>
              <a:t> (see Fox book). Might have to do ordinary least squares regressions? Slope will be similar to slope from the model (points have been adjusted</a:t>
            </a:r>
            <a:r>
              <a:rPr lang="en-US" baseline="0" dirty="0" smtClean="0">
                <a:sym typeface="Wingdings"/>
              </a:rPr>
              <a:t> predicted points with controlling for education)]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42249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00517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4448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Age range is 18-60</a:t>
            </a:r>
          </a:p>
          <a:p>
            <a:endParaRPr lang="en-US" dirty="0" smtClean="0"/>
          </a:p>
          <a:p>
            <a:r>
              <a:rPr lang="en-US" dirty="0" smtClean="0"/>
              <a:t>Relationships up to 21 </a:t>
            </a:r>
            <a:r>
              <a:rPr lang="en-US" dirty="0" err="1" smtClean="0"/>
              <a:t>yrs</a:t>
            </a:r>
            <a:r>
              <a:rPr lang="en-US" baseline="0" dirty="0" smtClean="0"/>
              <a:t> in length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9532B9-1DE5-854F-847B-81DAE350436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230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9961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female</a:t>
            </a:r>
            <a:r>
              <a:rPr lang="en-US" baseline="0" dirty="0" smtClean="0"/>
              <a:t> providers only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01202-7B2C-1F44-9EFD-3AAF0086B375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551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92F03C-7AD8-CA42-B8B6-48E38F7C0A8F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8488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3FE96D-78AE-AF4D-843A-55EF97CAEB4C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824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025288-BE4E-0C48-AD9C-83947D3C0A53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23423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95C39-964A-894A-899B-FA774D6FB125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510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44435-6EAD-6B48-BD26-DEAF0355E46A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60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D888E-9DCC-E140-95C2-A1C199E73FEC}" type="datetime1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4391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D37F02-A15E-BE42-8B8F-1E1EBD1B3F57}" type="datetime1">
              <a:rPr lang="en-US" smtClean="0"/>
              <a:t>6/1/17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521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D55A73-E565-014F-BD44-70F7B314B80C}" type="datetime1">
              <a:rPr lang="en-US" smtClean="0"/>
              <a:t>6/1/17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7451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D32BA-5AA1-DE4B-AF6D-BE9E275C2FAB}" type="datetime1">
              <a:rPr lang="en-US" smtClean="0"/>
              <a:t>6/1/17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8619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5FF117-ADAD-DF4D-AB7D-B7CC6C2C971A}" type="datetime1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25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419B7B-0B41-834D-B83E-0CD3DA689456}" type="datetime1">
              <a:rPr lang="en-US" smtClean="0"/>
              <a:t>6/1/17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4611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6FF8BA-9CFF-214D-BFC4-D985610E2320}" type="datetime1">
              <a:rPr lang="en-US" smtClean="0"/>
              <a:t>6/1/17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elvetica"/>
                <a:cs typeface="Helvetica"/>
              </a:defRPr>
            </a:lvl1pPr>
          </a:lstStyle>
          <a:p>
            <a:fld id="{930465AD-53DA-D841-AEBD-0BDBF8BCBA9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4926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8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4" Type="http://schemas.openxmlformats.org/officeDocument/2006/relationships/image" Target="../media/image19.emf"/><Relationship Id="rId5" Type="http://schemas.openxmlformats.org/officeDocument/2006/relationships/image" Target="../media/image20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5" Type="http://schemas.openxmlformats.org/officeDocument/2006/relationships/image" Target="../media/image23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5" Type="http://schemas.openxmlformats.org/officeDocument/2006/relationships/image" Target="../media/image26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4" Type="http://schemas.openxmlformats.org/officeDocument/2006/relationships/image" Target="../media/image31.emf"/><Relationship Id="rId5" Type="http://schemas.openxmlformats.org/officeDocument/2006/relationships/image" Target="../media/image32.emf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4" Type="http://schemas.openxmlformats.org/officeDocument/2006/relationships/image" Target="../media/image35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4" Type="http://schemas.openxmlformats.org/officeDocument/2006/relationships/image" Target="../media/image38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6.JP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4" Type="http://schemas.openxmlformats.org/officeDocument/2006/relationships/image" Target="../media/image42.jpeg"/><Relationship Id="rId5" Type="http://schemas.openxmlformats.org/officeDocument/2006/relationships/image" Target="../media/image43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695" y="2593870"/>
            <a:ext cx="9002885" cy="1470025"/>
          </a:xfrm>
        </p:spPr>
        <p:txBody>
          <a:bodyPr>
            <a:noAutofit/>
          </a:bodyPr>
          <a:lstStyle/>
          <a:p>
            <a:r>
              <a:rPr lang="en-US" sz="3600" dirty="0" smtClean="0"/>
              <a:t>Using Bayesian Multilevel Models </a:t>
            </a:r>
            <a:br>
              <a:rPr lang="en-US" sz="3600" dirty="0" smtClean="0"/>
            </a:br>
            <a:r>
              <a:rPr lang="en-US" sz="3600" dirty="0" smtClean="0"/>
              <a:t>to Analyze </a:t>
            </a:r>
            <a:r>
              <a:rPr lang="en-US" sz="3600" dirty="0" err="1" smtClean="0"/>
              <a:t>Coregulation</a:t>
            </a:r>
            <a:r>
              <a:rPr lang="en-US" sz="3600" dirty="0" smtClean="0"/>
              <a:t> in </a:t>
            </a:r>
            <a:br>
              <a:rPr lang="en-US" sz="3600" dirty="0" smtClean="0"/>
            </a:br>
            <a:r>
              <a:rPr lang="en-US" sz="3600" dirty="0" smtClean="0"/>
              <a:t>Dyadic Physiological Data</a:t>
            </a:r>
            <a:endParaRPr lang="en-US" sz="3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</a:t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5988" y="4816964"/>
            <a:ext cx="7536762" cy="17526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solidFill>
                  <a:schemeClr val="tx1"/>
                </a:solidFill>
              </a:rPr>
              <a:t>Niall Bolger &amp; Katherine </a:t>
            </a:r>
            <a:r>
              <a:rPr lang="en-US" sz="2400" dirty="0" smtClean="0">
                <a:solidFill>
                  <a:schemeClr val="tx1"/>
                </a:solidFill>
              </a:rPr>
              <a:t>Zee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Society for Ambulatory Assessment</a:t>
            </a:r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June 15, </a:t>
            </a:r>
            <a:r>
              <a:rPr lang="en-US" sz="2400" dirty="0" smtClean="0">
                <a:solidFill>
                  <a:schemeClr val="tx1"/>
                </a:solidFill>
              </a:rPr>
              <a:t>2017</a:t>
            </a:r>
            <a:endParaRPr lang="en-US" sz="24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0480181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29989"/>
            <a:ext cx="8229600" cy="1143000"/>
          </a:xfrm>
        </p:spPr>
        <p:txBody>
          <a:bodyPr>
            <a:noAutofit/>
          </a:bodyPr>
          <a:lstStyle/>
          <a:p>
            <a:r>
              <a:rPr lang="en-US" sz="4000" dirty="0" smtClean="0"/>
              <a:t>Heart Rate Variability (HRV)</a:t>
            </a:r>
            <a:endParaRPr lang="en-US" sz="4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129" y="2148009"/>
            <a:ext cx="8065293" cy="200251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4960" y="4679674"/>
            <a:ext cx="8985245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latin typeface="Helvetica"/>
                <a:cs typeface="Helvetica"/>
              </a:rPr>
              <a:t>78 dyads x 2 partners/dyad x 10 observations = </a:t>
            </a:r>
          </a:p>
          <a:p>
            <a:pPr algn="ctr"/>
            <a:r>
              <a:rPr lang="en-US" sz="2800" b="1" dirty="0" smtClean="0">
                <a:latin typeface="Helvetica"/>
                <a:cs typeface="Helvetica"/>
              </a:rPr>
              <a:t>1560 observations/interaction</a:t>
            </a:r>
            <a:endParaRPr lang="en-US" sz="2800" b="1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463312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 descr="syncplot2_17050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313" y="314154"/>
            <a:ext cx="8092288" cy="606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0853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Analysis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Two-intercept model to account for dyadic structure (Bolger &amp; </a:t>
            </a:r>
            <a:r>
              <a:rPr lang="en-US" dirty="0" err="1" smtClean="0"/>
              <a:t>Laurenceau</a:t>
            </a:r>
            <a:r>
              <a:rPr lang="en-US" dirty="0" smtClean="0"/>
              <a:t>)</a:t>
            </a:r>
          </a:p>
          <a:p>
            <a:r>
              <a:rPr lang="en-US" dirty="0" smtClean="0"/>
              <a:t>Bayesian Multilevel Modeling</a:t>
            </a:r>
          </a:p>
          <a:p>
            <a:pPr lvl="1"/>
            <a:r>
              <a:rPr lang="en-US" dirty="0" smtClean="0"/>
              <a:t>Weak normal prior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713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586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Advantages of Bayesian MLM for Intensive Longitudinal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47795"/>
            <a:ext cx="8229600" cy="4525963"/>
          </a:xfrm>
        </p:spPr>
        <p:txBody>
          <a:bodyPr/>
          <a:lstStyle/>
          <a:p>
            <a:r>
              <a:rPr lang="en-US" dirty="0" smtClean="0"/>
              <a:t>Handles multiple random effects more easily (and provides credibility intervals)</a:t>
            </a:r>
          </a:p>
          <a:p>
            <a:r>
              <a:rPr lang="en-US" dirty="0" smtClean="0"/>
              <a:t>Allows specification of </a:t>
            </a:r>
            <a:r>
              <a:rPr lang="en-US" dirty="0" err="1" smtClean="0"/>
              <a:t>autocorrelated</a:t>
            </a:r>
            <a:r>
              <a:rPr lang="en-US" dirty="0" smtClean="0"/>
              <a:t> errors</a:t>
            </a:r>
          </a:p>
          <a:p>
            <a:r>
              <a:rPr lang="en-US" dirty="0" smtClean="0"/>
              <a:t>Easily implemented in R with </a:t>
            </a:r>
            <a:r>
              <a:rPr lang="en-US" i="1" dirty="0" err="1" smtClean="0"/>
              <a:t>brms</a:t>
            </a:r>
            <a:r>
              <a:rPr lang="en-US" dirty="0" smtClean="0"/>
              <a:t> package (</a:t>
            </a:r>
            <a:r>
              <a:rPr lang="en-US" dirty="0" err="1" smtClean="0"/>
              <a:t>B</a:t>
            </a:r>
            <a:r>
              <a:rPr lang="en-US" dirty="0" err="1" smtClean="0"/>
              <a:t>ürkner</a:t>
            </a:r>
            <a:r>
              <a:rPr lang="en-US" dirty="0" smtClean="0"/>
              <a:t>)</a:t>
            </a:r>
            <a:endParaRPr lang="en-US" dirty="0" smtClean="0"/>
          </a:p>
          <a:p>
            <a:r>
              <a:rPr lang="en-US" dirty="0" smtClean="0"/>
              <a:t>Suitable for multilevel mediation analyses with the </a:t>
            </a:r>
            <a:r>
              <a:rPr lang="en-US" i="1" dirty="0" err="1" smtClean="0"/>
              <a:t>bmlm</a:t>
            </a:r>
            <a:r>
              <a:rPr lang="en-US" i="1" dirty="0" smtClean="0"/>
              <a:t> </a:t>
            </a:r>
            <a:r>
              <a:rPr lang="en-US" dirty="0" smtClean="0"/>
              <a:t>package (</a:t>
            </a:r>
            <a:r>
              <a:rPr lang="en-US" dirty="0" err="1" smtClean="0"/>
              <a:t>Vuorre</a:t>
            </a:r>
            <a:r>
              <a:rPr lang="en-US" dirty="0" smtClean="0"/>
              <a:t>, 2016)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8242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14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" y="1203390"/>
            <a:ext cx="9039878" cy="527744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348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15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3334785" y="1226692"/>
            <a:ext cx="5705093" cy="4631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15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16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6195944" y="1226692"/>
            <a:ext cx="2832282" cy="463111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95247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17</a:t>
            </a:fld>
            <a:endParaRPr lang="en-US"/>
          </a:p>
        </p:txBody>
      </p:sp>
      <p:sp>
        <p:nvSpPr>
          <p:cNvPr id="4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Providers</a:t>
            </a:r>
            <a:endParaRPr lang="en-US" sz="2900" dirty="0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85780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728204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6" name="Picture 5" descr="plotstartphys_f_17042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48" b="7279"/>
          <a:stretch/>
        </p:blipFill>
        <p:spPr>
          <a:xfrm>
            <a:off x="581169" y="1813013"/>
            <a:ext cx="2566320" cy="3815297"/>
          </a:xfrm>
          <a:prstGeom prst="rect">
            <a:avLst/>
          </a:prstGeom>
        </p:spPr>
      </p:pic>
      <p:pic>
        <p:nvPicPr>
          <p:cNvPr id="7" name="Picture 6" descr="plotmidphys_f_170425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9" b="6835"/>
          <a:stretch/>
        </p:blipFill>
        <p:spPr>
          <a:xfrm>
            <a:off x="3399846" y="1813013"/>
            <a:ext cx="2541327" cy="3833574"/>
          </a:xfrm>
          <a:prstGeom prst="rect">
            <a:avLst/>
          </a:prstGeom>
        </p:spPr>
      </p:pic>
      <p:pic>
        <p:nvPicPr>
          <p:cNvPr id="8" name="Picture 7" descr="plotendphys_f_170425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6" b="7020"/>
          <a:stretch/>
        </p:blipFill>
        <p:spPr>
          <a:xfrm>
            <a:off x="6207596" y="1802356"/>
            <a:ext cx="2546350" cy="3825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86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18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678" y="1339096"/>
            <a:ext cx="9024635" cy="501725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2144254" y="2473532"/>
            <a:ext cx="4408946" cy="424794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917998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19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345813" y="1339096"/>
            <a:ext cx="5712499" cy="455748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1788178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637750" y="3194073"/>
            <a:ext cx="2566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latin typeface="Helvetica"/>
                <a:cs typeface="Helvetica"/>
              </a:rPr>
              <a:t>Selcuk</a:t>
            </a:r>
            <a:r>
              <a:rPr lang="en-US" sz="1400" dirty="0" smtClean="0">
                <a:latin typeface="Helvetica"/>
                <a:cs typeface="Helvetica"/>
              </a:rPr>
              <a:t> et al. (2012)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120062" y="3194073"/>
            <a:ext cx="2566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err="1" smtClean="0">
                <a:latin typeface="Helvetica"/>
                <a:cs typeface="Helvetica"/>
              </a:rPr>
              <a:t>Coan</a:t>
            </a:r>
            <a:r>
              <a:rPr lang="en-US" sz="1400" dirty="0" smtClean="0">
                <a:latin typeface="Helvetica"/>
                <a:cs typeface="Helvetica"/>
              </a:rPr>
              <a:t> et al. (2006)</a:t>
            </a:r>
            <a:endParaRPr lang="en-US" sz="1400" dirty="0">
              <a:latin typeface="Helvetica"/>
              <a:cs typeface="Helvetica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</a:extLst>
          </a:blip>
          <a:srcRect l="42252" t="16025" r="22514" b="38945"/>
          <a:stretch/>
        </p:blipFill>
        <p:spPr>
          <a:xfrm>
            <a:off x="750638" y="979176"/>
            <a:ext cx="2272774" cy="217846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l="23518" r="20341"/>
          <a:stretch/>
        </p:blipFill>
        <p:spPr>
          <a:xfrm>
            <a:off x="6323412" y="1174773"/>
            <a:ext cx="2267284" cy="2019300"/>
          </a:xfrm>
          <a:prstGeom prst="rect">
            <a:avLst/>
          </a:prstGeom>
        </p:spPr>
      </p:pic>
      <p:grpSp>
        <p:nvGrpSpPr>
          <p:cNvPr id="14" name="Group 13"/>
          <p:cNvGrpSpPr/>
          <p:nvPr/>
        </p:nvGrpSpPr>
        <p:grpSpPr>
          <a:xfrm>
            <a:off x="3098143" y="3756821"/>
            <a:ext cx="2954691" cy="2599529"/>
            <a:chOff x="5759179" y="1504859"/>
            <a:chExt cx="2954691" cy="2599529"/>
          </a:xfrm>
        </p:grpSpPr>
        <p:sp>
          <p:nvSpPr>
            <p:cNvPr id="8" name="TextBox 7"/>
            <p:cNvSpPr txBox="1"/>
            <p:nvPr/>
          </p:nvSpPr>
          <p:spPr>
            <a:xfrm>
              <a:off x="5967616" y="3796611"/>
              <a:ext cx="25667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 err="1">
                  <a:latin typeface="Helvetica"/>
                  <a:cs typeface="Helvetica"/>
                </a:rPr>
                <a:t>Eisenberger</a:t>
              </a:r>
              <a:r>
                <a:rPr lang="en-US" sz="1400" dirty="0">
                  <a:latin typeface="Helvetica"/>
                  <a:cs typeface="Helvetica"/>
                </a:rPr>
                <a:t> et al. </a:t>
              </a:r>
              <a:r>
                <a:rPr lang="en-US" sz="1400" dirty="0" smtClean="0">
                  <a:latin typeface="Helvetica"/>
                  <a:cs typeface="Helvetica"/>
                </a:rPr>
                <a:t>(2011)</a:t>
              </a:r>
              <a:endParaRPr lang="en-US" sz="1400" dirty="0">
                <a:latin typeface="Helvetica"/>
                <a:cs typeface="Helvetica"/>
              </a:endParaRPr>
            </a:p>
          </p:txBody>
        </p:sp>
        <p:pic>
          <p:nvPicPr>
            <p:cNvPr id="7" name="Picture 6"/>
            <p:cNvPicPr>
              <a:picLocks noChangeAspect="1"/>
            </p:cNvPicPr>
            <p:nvPr/>
          </p:nvPicPr>
          <p:blipFill rotWithShape="1">
            <a:blip r:embed="rId5"/>
            <a:srcRect r="23129"/>
            <a:stretch/>
          </p:blipFill>
          <p:spPr>
            <a:xfrm>
              <a:off x="5759179" y="1618142"/>
              <a:ext cx="2928671" cy="2232042"/>
            </a:xfrm>
            <a:prstGeom prst="rect">
              <a:avLst/>
            </a:prstGeom>
          </p:spPr>
        </p:pic>
        <p:sp>
          <p:nvSpPr>
            <p:cNvPr id="11" name="TextBox 10"/>
            <p:cNvSpPr txBox="1"/>
            <p:nvPr/>
          </p:nvSpPr>
          <p:spPr>
            <a:xfrm>
              <a:off x="5967616" y="1504859"/>
              <a:ext cx="2746254" cy="33855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600" dirty="0" smtClean="0">
                  <a:latin typeface="Helvetica"/>
                  <a:cs typeface="Helvetica"/>
                </a:rPr>
                <a:t>Moderate pain       High pain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849994" y="1569650"/>
              <a:ext cx="182880" cy="18288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544482" y="1569650"/>
              <a:ext cx="182880" cy="18288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39544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20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108402" y="1339096"/>
            <a:ext cx="2949909" cy="455748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8953711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21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-2090534" y="3548503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Provider Heart Rate Variability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283622" y="5974143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Recipient Heart Rate Variability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baseline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981275" y="146292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834840" y="146568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2" name="Picture 1" descr="rec_plotstartphys_170418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21" b="7245"/>
          <a:stretch/>
        </p:blipFill>
        <p:spPr>
          <a:xfrm>
            <a:off x="513789" y="1773951"/>
            <a:ext cx="2743200" cy="4122625"/>
          </a:xfrm>
          <a:prstGeom prst="rect">
            <a:avLst/>
          </a:prstGeom>
        </p:spPr>
      </p:pic>
      <p:pic>
        <p:nvPicPr>
          <p:cNvPr id="5" name="Picture 4" descr="rec_plotmidphys_170418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3" b="7236"/>
          <a:stretch/>
        </p:blipFill>
        <p:spPr>
          <a:xfrm>
            <a:off x="3345814" y="1773951"/>
            <a:ext cx="2743200" cy="4083852"/>
          </a:xfrm>
          <a:prstGeom prst="rect">
            <a:avLst/>
          </a:prstGeom>
        </p:spPr>
      </p:pic>
      <p:pic>
        <p:nvPicPr>
          <p:cNvPr id="15" name="Picture 14" descr="rec_plotendphys_170418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42" b="7413"/>
          <a:stretch/>
        </p:blipFill>
        <p:spPr>
          <a:xfrm>
            <a:off x="6108402" y="1763810"/>
            <a:ext cx="2743200" cy="4093993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197047" y="1464817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4" name="Title 17"/>
          <p:cNvSpPr txBox="1">
            <a:spLocks/>
          </p:cNvSpPr>
          <p:nvPr/>
        </p:nvSpPr>
        <p:spPr>
          <a:xfrm>
            <a:off x="163225" y="165398"/>
            <a:ext cx="8876653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Helvetica"/>
                <a:ea typeface="+mj-ea"/>
                <a:cs typeface="Helvetica"/>
              </a:defRPr>
            </a:lvl1pPr>
          </a:lstStyle>
          <a:p>
            <a:r>
              <a:rPr lang="en-US" sz="2900" dirty="0" smtClean="0"/>
              <a:t>Physiological </a:t>
            </a:r>
            <a:r>
              <a:rPr lang="en-US" sz="2900" dirty="0" err="1" smtClean="0"/>
              <a:t>Coregulation</a:t>
            </a:r>
            <a:r>
              <a:rPr lang="en-US" sz="2900" dirty="0" smtClean="0"/>
              <a:t> over Time - Recipients</a:t>
            </a:r>
            <a:endParaRPr lang="en-US" sz="2900" dirty="0"/>
          </a:p>
        </p:txBody>
      </p:sp>
    </p:spTree>
    <p:extLst>
      <p:ext uri="{BB962C8B-B14F-4D97-AF65-F5344CB8AC3E}">
        <p14:creationId xmlns:p14="http://schemas.microsoft.com/office/powerpoint/2010/main" val="2955899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Gender Differences in Support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Men and women equally skilled, but women more responsive </a:t>
            </a:r>
          </a:p>
          <a:p>
            <a:r>
              <a:rPr lang="en-US" dirty="0" smtClean="0"/>
              <a:t>Women’s emotional distress impairs men’s support provision, but not vice versa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27895" y="6275199"/>
            <a:ext cx="771947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Neff &amp; </a:t>
            </a:r>
            <a:r>
              <a:rPr lang="en-US" sz="1600" dirty="0" err="1" smtClean="0">
                <a:latin typeface="Helvetica"/>
                <a:cs typeface="Helvetica"/>
              </a:rPr>
              <a:t>Karney</a:t>
            </a:r>
            <a:r>
              <a:rPr lang="en-US" sz="1600" dirty="0" smtClean="0">
                <a:latin typeface="Helvetica"/>
                <a:cs typeface="Helvetica"/>
              </a:rPr>
              <a:t> (2005); </a:t>
            </a:r>
            <a:r>
              <a:rPr lang="en-US" sz="1600" dirty="0" err="1" smtClean="0">
                <a:latin typeface="Helvetica"/>
                <a:cs typeface="Helvetica"/>
              </a:rPr>
              <a:t>Bodenmann</a:t>
            </a:r>
            <a:r>
              <a:rPr lang="en-US" sz="1600" dirty="0" smtClean="0">
                <a:latin typeface="Helvetica"/>
                <a:cs typeface="Helvetica"/>
              </a:rPr>
              <a:t> et al. (2015); Randall &amp; </a:t>
            </a:r>
            <a:r>
              <a:rPr lang="en-US" sz="1600" dirty="0" err="1" smtClean="0">
                <a:latin typeface="Helvetica"/>
                <a:cs typeface="Helvetica"/>
              </a:rPr>
              <a:t>Bodenmann</a:t>
            </a:r>
            <a:r>
              <a:rPr lang="en-US" sz="1600" dirty="0" smtClean="0">
                <a:latin typeface="Helvetica"/>
                <a:cs typeface="Helvetica"/>
              </a:rPr>
              <a:t> (2017)</a:t>
            </a:r>
            <a:endParaRPr lang="en-US" sz="16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3523613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23</a:t>
            </a:fld>
            <a:endParaRPr lang="en-US"/>
          </a:p>
        </p:txBody>
      </p:sp>
      <p:sp>
        <p:nvSpPr>
          <p:cNvPr id="29" name="Rectangle 28"/>
          <p:cNvSpPr/>
          <p:nvPr/>
        </p:nvSpPr>
        <p:spPr>
          <a:xfrm>
            <a:off x="5085136" y="2708780"/>
            <a:ext cx="516726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2638836" y="5545687"/>
            <a:ext cx="3766088" cy="598563"/>
            <a:chOff x="524959" y="5637056"/>
            <a:chExt cx="3766088" cy="598563"/>
          </a:xfrm>
        </p:grpSpPr>
        <p:sp>
          <p:nvSpPr>
            <p:cNvPr id="74" name="TextBox 73"/>
            <p:cNvSpPr txBox="1"/>
            <p:nvPr/>
          </p:nvSpPr>
          <p:spPr>
            <a:xfrm>
              <a:off x="1299875" y="5773954"/>
              <a:ext cx="17272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"/>
                  <a:cs typeface="Helvetica"/>
                </a:rPr>
                <a:t>Time</a:t>
              </a:r>
              <a:endParaRPr lang="en-US" sz="2400" dirty="0">
                <a:latin typeface="Helvetica"/>
                <a:cs typeface="Helvetica"/>
              </a:endParaRPr>
            </a:p>
          </p:txBody>
        </p:sp>
        <p:cxnSp>
          <p:nvCxnSpPr>
            <p:cNvPr id="75" name="Straight Arrow Connector 74"/>
            <p:cNvCxnSpPr/>
            <p:nvPr/>
          </p:nvCxnSpPr>
          <p:spPr>
            <a:xfrm flipV="1">
              <a:off x="524959" y="5637056"/>
              <a:ext cx="3766088" cy="14599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/>
          <p:cNvGrpSpPr/>
          <p:nvPr/>
        </p:nvGrpSpPr>
        <p:grpSpPr>
          <a:xfrm>
            <a:off x="2798379" y="3938174"/>
            <a:ext cx="422628" cy="1280303"/>
            <a:chOff x="542751" y="2616190"/>
            <a:chExt cx="1042082" cy="3028703"/>
          </a:xfrm>
        </p:grpSpPr>
        <p:sp>
          <p:nvSpPr>
            <p:cNvPr id="68" name="Oval 67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Connector 68"/>
            <p:cNvCxnSpPr>
              <a:stCxn id="68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2792886" y="1820706"/>
            <a:ext cx="422835" cy="1278076"/>
            <a:chOff x="542751" y="2616190"/>
            <a:chExt cx="1042082" cy="3028703"/>
          </a:xfrm>
        </p:grpSpPr>
        <p:sp>
          <p:nvSpPr>
            <p:cNvPr id="62" name="Oval 61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Connector 62"/>
            <p:cNvCxnSpPr>
              <a:stCxn id="62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0" name="Group 29"/>
          <p:cNvGrpSpPr/>
          <p:nvPr/>
        </p:nvGrpSpPr>
        <p:grpSpPr>
          <a:xfrm>
            <a:off x="4097398" y="3959855"/>
            <a:ext cx="422628" cy="1280303"/>
            <a:chOff x="542751" y="2616190"/>
            <a:chExt cx="1042082" cy="3028703"/>
          </a:xfrm>
        </p:grpSpPr>
        <p:sp>
          <p:nvSpPr>
            <p:cNvPr id="56" name="Oval 55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>
              <a:stCxn id="56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Straight Connector 58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/>
          <p:cNvGrpSpPr/>
          <p:nvPr/>
        </p:nvGrpSpPr>
        <p:grpSpPr>
          <a:xfrm>
            <a:off x="4091905" y="1842387"/>
            <a:ext cx="422835" cy="1278076"/>
            <a:chOff x="542751" y="2616190"/>
            <a:chExt cx="1042082" cy="3028703"/>
          </a:xfrm>
        </p:grpSpPr>
        <p:sp>
          <p:nvSpPr>
            <p:cNvPr id="50" name="Oval 49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Connector 50"/>
            <p:cNvCxnSpPr>
              <a:stCxn id="50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/>
          <p:cNvGrpSpPr/>
          <p:nvPr/>
        </p:nvGrpSpPr>
        <p:grpSpPr>
          <a:xfrm>
            <a:off x="5297726" y="3989029"/>
            <a:ext cx="422628" cy="1280303"/>
            <a:chOff x="542751" y="2616190"/>
            <a:chExt cx="1042082" cy="3028703"/>
          </a:xfrm>
        </p:grpSpPr>
        <p:sp>
          <p:nvSpPr>
            <p:cNvPr id="44" name="Oval 43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/>
            <p:cNvCxnSpPr>
              <a:stCxn id="44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Connector 48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/>
          <p:cNvGrpSpPr/>
          <p:nvPr/>
        </p:nvGrpSpPr>
        <p:grpSpPr>
          <a:xfrm>
            <a:off x="5292233" y="1871561"/>
            <a:ext cx="422835" cy="1278076"/>
            <a:chOff x="542751" y="2616190"/>
            <a:chExt cx="1042082" cy="3028703"/>
          </a:xfrm>
        </p:grpSpPr>
        <p:sp>
          <p:nvSpPr>
            <p:cNvPr id="38" name="Oval 37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9" name="Straight Connector 38"/>
            <p:cNvCxnSpPr>
              <a:stCxn id="38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4" name="Straight Arrow Connector 33"/>
          <p:cNvCxnSpPr/>
          <p:nvPr/>
        </p:nvCxnSpPr>
        <p:spPr>
          <a:xfrm>
            <a:off x="2999899" y="3277549"/>
            <a:ext cx="1128316" cy="483148"/>
          </a:xfrm>
          <a:prstGeom prst="straightConnector1">
            <a:avLst/>
          </a:prstGeom>
          <a:ln w="28575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V="1">
            <a:off x="3005291" y="3277549"/>
            <a:ext cx="1086614" cy="483150"/>
          </a:xfrm>
          <a:prstGeom prst="straightConnector1">
            <a:avLst/>
          </a:prstGeom>
          <a:ln w="28575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293526" y="3277549"/>
            <a:ext cx="1128316" cy="483148"/>
          </a:xfrm>
          <a:prstGeom prst="straightConnector1">
            <a:avLst/>
          </a:prstGeom>
          <a:ln w="5715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V="1">
            <a:off x="4298918" y="3277549"/>
            <a:ext cx="1086614" cy="483150"/>
          </a:xfrm>
          <a:prstGeom prst="straightConnector1">
            <a:avLst/>
          </a:prstGeom>
          <a:ln w="5715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63447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Interim 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24</a:t>
            </a:fld>
            <a:endParaRPr lang="en-US"/>
          </a:p>
        </p:txBody>
      </p:sp>
      <p:grpSp>
        <p:nvGrpSpPr>
          <p:cNvPr id="5" name="Group 4"/>
          <p:cNvGrpSpPr/>
          <p:nvPr/>
        </p:nvGrpSpPr>
        <p:grpSpPr>
          <a:xfrm>
            <a:off x="2638836" y="1820706"/>
            <a:ext cx="3766088" cy="4323544"/>
            <a:chOff x="2638836" y="1820706"/>
            <a:chExt cx="3766088" cy="4323544"/>
          </a:xfrm>
        </p:grpSpPr>
        <p:sp>
          <p:nvSpPr>
            <p:cNvPr id="29" name="Rectangle 28"/>
            <p:cNvSpPr/>
            <p:nvPr/>
          </p:nvSpPr>
          <p:spPr>
            <a:xfrm>
              <a:off x="5085136" y="2708780"/>
              <a:ext cx="516726" cy="530712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FFFF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2638836" y="5545687"/>
              <a:ext cx="3766088" cy="598563"/>
              <a:chOff x="524959" y="5637056"/>
              <a:chExt cx="3766088" cy="598563"/>
            </a:xfrm>
          </p:grpSpPr>
          <p:sp>
            <p:nvSpPr>
              <p:cNvPr id="74" name="TextBox 73"/>
              <p:cNvSpPr txBox="1"/>
              <p:nvPr/>
            </p:nvSpPr>
            <p:spPr>
              <a:xfrm>
                <a:off x="1299875" y="5773954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75" name="Straight Arrow Connector 74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9" name="Group 18"/>
            <p:cNvGrpSpPr/>
            <p:nvPr/>
          </p:nvGrpSpPr>
          <p:grpSpPr>
            <a:xfrm>
              <a:off x="2798379" y="3938174"/>
              <a:ext cx="422628" cy="1280303"/>
              <a:chOff x="542751" y="2616190"/>
              <a:chExt cx="1042082" cy="3028703"/>
            </a:xfrm>
          </p:grpSpPr>
          <p:sp>
            <p:nvSpPr>
              <p:cNvPr id="68" name="Oval 6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9" name="Straight Connector 68"/>
              <p:cNvCxnSpPr>
                <a:stCxn id="6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Group 19"/>
            <p:cNvGrpSpPr/>
            <p:nvPr/>
          </p:nvGrpSpPr>
          <p:grpSpPr>
            <a:xfrm>
              <a:off x="2792886" y="1820706"/>
              <a:ext cx="422835" cy="1278076"/>
              <a:chOff x="542751" y="2616190"/>
              <a:chExt cx="1042082" cy="3028703"/>
            </a:xfrm>
          </p:grpSpPr>
          <p:sp>
            <p:nvSpPr>
              <p:cNvPr id="62" name="Oval 6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Connector 62"/>
              <p:cNvCxnSpPr>
                <a:stCxn id="6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4097398" y="3959855"/>
              <a:ext cx="422628" cy="1280303"/>
              <a:chOff x="542751" y="2616190"/>
              <a:chExt cx="1042082" cy="3028703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7" name="Straight Connector 56"/>
              <p:cNvCxnSpPr>
                <a:stCxn id="5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oup 30"/>
            <p:cNvGrpSpPr/>
            <p:nvPr/>
          </p:nvGrpSpPr>
          <p:grpSpPr>
            <a:xfrm>
              <a:off x="4091905" y="1842387"/>
              <a:ext cx="422835" cy="1278076"/>
              <a:chOff x="542751" y="2616190"/>
              <a:chExt cx="1042082" cy="3028703"/>
            </a:xfrm>
          </p:grpSpPr>
          <p:sp>
            <p:nvSpPr>
              <p:cNvPr id="50" name="Oval 4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1" name="Straight Connector 50"/>
              <p:cNvCxnSpPr>
                <a:stCxn id="5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2" name="Group 31"/>
            <p:cNvGrpSpPr/>
            <p:nvPr/>
          </p:nvGrpSpPr>
          <p:grpSpPr>
            <a:xfrm>
              <a:off x="5297726" y="3989029"/>
              <a:ext cx="422628" cy="1280303"/>
              <a:chOff x="542751" y="2616190"/>
              <a:chExt cx="1042082" cy="3028703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0000FF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5" name="Straight Connector 44"/>
              <p:cNvCxnSpPr>
                <a:stCxn id="4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0000FF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3" name="Group 32"/>
            <p:cNvGrpSpPr/>
            <p:nvPr/>
          </p:nvGrpSpPr>
          <p:grpSpPr>
            <a:xfrm>
              <a:off x="5292233" y="1871561"/>
              <a:ext cx="422835" cy="1278076"/>
              <a:chOff x="542751" y="2616190"/>
              <a:chExt cx="1042082" cy="3028703"/>
            </a:xfrm>
          </p:grpSpPr>
          <p:sp>
            <p:nvSpPr>
              <p:cNvPr id="38" name="Oval 3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FF008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9" name="Straight Connector 38"/>
              <p:cNvCxnSpPr>
                <a:stCxn id="3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FF008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4" name="Straight Arrow Connector 33"/>
            <p:cNvCxnSpPr/>
            <p:nvPr/>
          </p:nvCxnSpPr>
          <p:spPr>
            <a:xfrm>
              <a:off x="2999899" y="3277549"/>
              <a:ext cx="1128316" cy="483148"/>
            </a:xfrm>
            <a:prstGeom prst="straightConnector1">
              <a:avLst/>
            </a:prstGeom>
            <a:ln w="28575" cmpd="sng">
              <a:solidFill>
                <a:srgbClr val="FF008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V="1">
              <a:off x="3005291" y="3277549"/>
              <a:ext cx="1086614" cy="483150"/>
            </a:xfrm>
            <a:prstGeom prst="straightConnector1">
              <a:avLst/>
            </a:prstGeom>
            <a:ln w="28575" cmpd="sng"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4293526" y="3277549"/>
              <a:ext cx="1128316" cy="483148"/>
            </a:xfrm>
            <a:prstGeom prst="straightConnector1">
              <a:avLst/>
            </a:prstGeom>
            <a:ln w="57150" cmpd="sng">
              <a:solidFill>
                <a:srgbClr val="FF008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 flipV="1">
              <a:off x="4298918" y="3277549"/>
              <a:ext cx="1086614" cy="483150"/>
            </a:xfrm>
            <a:prstGeom prst="straightConnector1">
              <a:avLst/>
            </a:prstGeom>
            <a:ln w="57150" cmpd="sng">
              <a:solidFill>
                <a:srgbClr val="0000FF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994408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Alternative Explanations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Synchrony?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681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Synchrony?</a:t>
            </a:r>
          </a:p>
          <a:p>
            <a:r>
              <a:rPr lang="en-US" dirty="0" smtClean="0"/>
              <a:t>Dyadic </a:t>
            </a:r>
            <a:r>
              <a:rPr lang="en-US" dirty="0"/>
              <a:t>interactions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6839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Synchrony? </a:t>
            </a:r>
          </a:p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Dyadic interactions?</a:t>
            </a:r>
          </a:p>
          <a:p>
            <a:r>
              <a:rPr lang="en-US" dirty="0" smtClean="0"/>
              <a:t>Within-person process?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7733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Alternative Explanations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Synchrony?  </a:t>
            </a:r>
          </a:p>
          <a:p>
            <a:pPr>
              <a:buFont typeface="Zapf Dingbats" charset="0"/>
              <a:buChar char="✖"/>
            </a:pP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 Dyadic interactions?</a:t>
            </a:r>
          </a:p>
          <a:p>
            <a:pPr>
              <a:buFont typeface="Zapf Dingbats" charset="0"/>
              <a:buChar char="✖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bg1">
                    <a:lumMod val="50000"/>
                  </a:schemeClr>
                </a:solidFill>
              </a:rPr>
              <a:t>Within-person process?</a:t>
            </a:r>
          </a:p>
          <a:p>
            <a:r>
              <a:rPr lang="en-US" dirty="0" smtClean="0"/>
              <a:t>Implications?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855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 Coding Procedure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29</a:t>
            </a:fld>
            <a:endParaRPr lang="en-US"/>
          </a:p>
        </p:txBody>
      </p:sp>
      <p:pic>
        <p:nvPicPr>
          <p:cNvPr id="5" name="Picture 4" descr="IMG_6332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4865589" y="1691263"/>
            <a:ext cx="3454099" cy="3556424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6" name="TextBox 5"/>
          <p:cNvSpPr txBox="1"/>
          <p:nvPr/>
        </p:nvSpPr>
        <p:spPr>
          <a:xfrm>
            <a:off x="457201" y="2052663"/>
            <a:ext cx="4357226" cy="185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30-sec segments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ICCs &gt; .70 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400" dirty="0" smtClean="0">
                <a:latin typeface="Helvetica"/>
                <a:cs typeface="Helvetica"/>
              </a:rPr>
              <a:t>30 videos coded thus far                               = 300 observations</a:t>
            </a:r>
            <a:endParaRPr lang="en-US" sz="2400" dirty="0">
              <a:latin typeface="Helvetica"/>
              <a:cs typeface="Helvetica"/>
            </a:endParaRPr>
          </a:p>
        </p:txBody>
      </p:sp>
    </p:spTree>
    <p:extLst>
      <p:ext uri="{BB962C8B-B14F-4D97-AF65-F5344CB8AC3E}">
        <p14:creationId xmlns:p14="http://schemas.microsoft.com/office/powerpoint/2010/main" val="2794105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89973"/>
            <a:ext cx="8229600" cy="1143000"/>
          </a:xfrm>
        </p:spPr>
        <p:txBody>
          <a:bodyPr/>
          <a:lstStyle/>
          <a:p>
            <a:r>
              <a:rPr lang="en-US" dirty="0" err="1" smtClean="0"/>
              <a:t>Coregulation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3</a:t>
            </a:fld>
            <a:endParaRPr lang="en-US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2413390" y="2405135"/>
            <a:ext cx="1319193" cy="2036262"/>
          </a:xfrm>
          <a:prstGeom prst="straightConnector1">
            <a:avLst/>
          </a:prstGeom>
          <a:ln w="7620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V="1">
            <a:off x="2409480" y="2405135"/>
            <a:ext cx="1327013" cy="2036262"/>
          </a:xfrm>
          <a:prstGeom prst="straightConnector1">
            <a:avLst/>
          </a:prstGeom>
          <a:ln w="762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5236109" y="2405135"/>
            <a:ext cx="1442868" cy="2036262"/>
          </a:xfrm>
          <a:prstGeom prst="straightConnector1">
            <a:avLst/>
          </a:prstGeom>
          <a:ln w="76200" cmpd="sng">
            <a:solidFill>
              <a:srgbClr val="254A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V="1">
            <a:off x="5232199" y="2405135"/>
            <a:ext cx="1450688" cy="2036262"/>
          </a:xfrm>
          <a:prstGeom prst="straightConnector1">
            <a:avLst/>
          </a:prstGeom>
          <a:ln w="76200" cmpd="sng">
            <a:solidFill>
              <a:schemeClr val="bg1">
                <a:lumMod val="50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263100" y="6282873"/>
            <a:ext cx="6225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Butler (2011); Butler &amp; Randall (2013</a:t>
            </a:r>
            <a:r>
              <a:rPr lang="en-US" sz="1600" dirty="0">
                <a:latin typeface="Helvetica"/>
                <a:cs typeface="Helvetica"/>
              </a:rPr>
              <a:t>); </a:t>
            </a:r>
            <a:r>
              <a:rPr lang="en-US" sz="1600" dirty="0" err="1">
                <a:latin typeface="Helvetica"/>
                <a:cs typeface="Helvetica"/>
              </a:rPr>
              <a:t>Sbarra</a:t>
            </a:r>
            <a:r>
              <a:rPr lang="en-US" sz="1600" dirty="0">
                <a:latin typeface="Helvetica"/>
                <a:cs typeface="Helvetica"/>
              </a:rPr>
              <a:t> &amp; </a:t>
            </a:r>
            <a:r>
              <a:rPr lang="en-US" sz="1600" dirty="0" err="1">
                <a:latin typeface="Helvetica"/>
                <a:cs typeface="Helvetica"/>
              </a:rPr>
              <a:t>Hazan</a:t>
            </a:r>
            <a:r>
              <a:rPr lang="en-US" sz="1600" dirty="0">
                <a:latin typeface="Helvetica"/>
                <a:cs typeface="Helvetica"/>
              </a:rPr>
              <a:t> (2008</a:t>
            </a:r>
            <a:r>
              <a:rPr lang="en-US" sz="1600" dirty="0" smtClean="0">
                <a:latin typeface="Helvetica"/>
                <a:cs typeface="Helvetica"/>
              </a:rPr>
              <a:t>)</a:t>
            </a:r>
            <a:endParaRPr lang="en-US" sz="1600" dirty="0">
              <a:latin typeface="Helvetica"/>
              <a:cs typeface="Helvetica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913774" y="5558666"/>
            <a:ext cx="7463062" cy="581764"/>
            <a:chOff x="523004" y="5432664"/>
            <a:chExt cx="7463062" cy="581764"/>
          </a:xfrm>
        </p:grpSpPr>
        <p:sp>
          <p:nvSpPr>
            <p:cNvPr id="22" name="TextBox 21"/>
            <p:cNvSpPr txBox="1"/>
            <p:nvPr/>
          </p:nvSpPr>
          <p:spPr>
            <a:xfrm>
              <a:off x="3341813" y="5552763"/>
              <a:ext cx="172720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latin typeface="Helvetica"/>
                  <a:cs typeface="Helvetica"/>
                </a:rPr>
                <a:t>Time</a:t>
              </a:r>
              <a:endParaRPr lang="en-US" sz="2400" dirty="0">
                <a:latin typeface="Helvetica"/>
                <a:cs typeface="Helvetica"/>
              </a:endParaRPr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V="1">
              <a:off x="523004" y="5432664"/>
              <a:ext cx="7463062" cy="14600"/>
            </a:xfrm>
            <a:prstGeom prst="straightConnector1">
              <a:avLst/>
            </a:prstGeom>
            <a:ln w="3810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1455999" y="3737079"/>
            <a:ext cx="640080" cy="1572768"/>
            <a:chOff x="542751" y="2616190"/>
            <a:chExt cx="1042082" cy="3028703"/>
          </a:xfrm>
        </p:grpSpPr>
        <p:sp>
          <p:nvSpPr>
            <p:cNvPr id="19" name="Oval 18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Connector 19"/>
            <p:cNvCxnSpPr>
              <a:stCxn id="19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" name="Group 27"/>
          <p:cNvGrpSpPr/>
          <p:nvPr/>
        </p:nvGrpSpPr>
        <p:grpSpPr>
          <a:xfrm>
            <a:off x="1450400" y="1620119"/>
            <a:ext cx="640394" cy="1570032"/>
            <a:chOff x="542751" y="2616190"/>
            <a:chExt cx="1042082" cy="3028703"/>
          </a:xfrm>
        </p:grpSpPr>
        <p:sp>
          <p:nvSpPr>
            <p:cNvPr id="29" name="Oval 28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29"/>
            <p:cNvCxnSpPr>
              <a:stCxn id="29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Connector 3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4259845" y="3737078"/>
            <a:ext cx="640080" cy="1572768"/>
            <a:chOff x="542751" y="2616190"/>
            <a:chExt cx="1042082" cy="3028703"/>
          </a:xfrm>
        </p:grpSpPr>
        <p:sp>
          <p:nvSpPr>
            <p:cNvPr id="37" name="Oval 36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/>
            <p:cNvCxnSpPr>
              <a:stCxn id="37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43"/>
          <p:cNvGrpSpPr/>
          <p:nvPr/>
        </p:nvGrpSpPr>
        <p:grpSpPr>
          <a:xfrm>
            <a:off x="4254246" y="1620118"/>
            <a:ext cx="640394" cy="1570032"/>
            <a:chOff x="542751" y="2616190"/>
            <a:chExt cx="1042082" cy="3028703"/>
          </a:xfrm>
        </p:grpSpPr>
        <p:sp>
          <p:nvSpPr>
            <p:cNvPr id="45" name="Oval 44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0" name="Straight Connector 49"/>
            <p:cNvCxnSpPr>
              <a:stCxn id="45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5" name="Group 54"/>
          <p:cNvGrpSpPr/>
          <p:nvPr/>
        </p:nvGrpSpPr>
        <p:grpSpPr>
          <a:xfrm>
            <a:off x="7115962" y="3737079"/>
            <a:ext cx="640080" cy="1572768"/>
            <a:chOff x="542751" y="2616190"/>
            <a:chExt cx="1042082" cy="3028703"/>
          </a:xfrm>
        </p:grpSpPr>
        <p:sp>
          <p:nvSpPr>
            <p:cNvPr id="56" name="Oval 55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/>
            <p:cNvCxnSpPr>
              <a:stCxn id="56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Connector 57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oup 65"/>
          <p:cNvGrpSpPr/>
          <p:nvPr/>
        </p:nvGrpSpPr>
        <p:grpSpPr>
          <a:xfrm>
            <a:off x="7110363" y="1620119"/>
            <a:ext cx="640394" cy="1570032"/>
            <a:chOff x="542751" y="2616190"/>
            <a:chExt cx="1042082" cy="3028703"/>
          </a:xfrm>
        </p:grpSpPr>
        <p:sp>
          <p:nvSpPr>
            <p:cNvPr id="67" name="Oval 66"/>
            <p:cNvSpPr/>
            <p:nvPr/>
          </p:nvSpPr>
          <p:spPr>
            <a:xfrm>
              <a:off x="618736" y="2616190"/>
              <a:ext cx="868402" cy="911867"/>
            </a:xfrm>
            <a:prstGeom prst="ellipse">
              <a:avLst/>
            </a:prstGeom>
            <a:noFill/>
            <a:ln w="38100" cmpd="sng">
              <a:solidFill>
                <a:srgbClr val="254A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/>
            <p:cNvCxnSpPr>
              <a:stCxn id="67" idx="4"/>
            </p:cNvCxnSpPr>
            <p:nvPr/>
          </p:nvCxnSpPr>
          <p:spPr>
            <a:xfrm>
              <a:off x="1052937" y="3528057"/>
              <a:ext cx="21710" cy="14003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Straight Connector 68"/>
            <p:cNvCxnSpPr/>
            <p:nvPr/>
          </p:nvCxnSpPr>
          <p:spPr>
            <a:xfrm flipH="1">
              <a:off x="618736" y="4928424"/>
              <a:ext cx="445056" cy="716467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Connector 69"/>
            <p:cNvCxnSpPr/>
            <p:nvPr/>
          </p:nvCxnSpPr>
          <p:spPr>
            <a:xfrm>
              <a:off x="1074647" y="4928425"/>
              <a:ext cx="412493" cy="7164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Connector 70"/>
            <p:cNvCxnSpPr/>
            <p:nvPr/>
          </p:nvCxnSpPr>
          <p:spPr>
            <a:xfrm>
              <a:off x="542751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Connector 71"/>
            <p:cNvCxnSpPr/>
            <p:nvPr/>
          </p:nvCxnSpPr>
          <p:spPr>
            <a:xfrm flipV="1">
              <a:off x="1074647" y="3983991"/>
              <a:ext cx="510186" cy="380368"/>
            </a:xfrm>
            <a:prstGeom prst="line">
              <a:avLst/>
            </a:prstGeom>
            <a:ln w="38100" cmpd="sng">
              <a:solidFill>
                <a:srgbClr val="254A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6798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30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163225" y="1160380"/>
            <a:ext cx="8980775" cy="508671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1295048" y="1757932"/>
            <a:ext cx="4806990" cy="508671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3274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31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3444577" y="1160380"/>
            <a:ext cx="5699423" cy="45596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5227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32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  <p:sp>
        <p:nvSpPr>
          <p:cNvPr id="25" name="Rectangle 24"/>
          <p:cNvSpPr/>
          <p:nvPr/>
        </p:nvSpPr>
        <p:spPr>
          <a:xfrm>
            <a:off x="6108833" y="1160380"/>
            <a:ext cx="3035167" cy="45596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69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>
          <a:xfrm>
            <a:off x="163225" y="165398"/>
            <a:ext cx="8876653" cy="11430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Affective </a:t>
            </a:r>
            <a:r>
              <a:rPr lang="en-US" sz="3200" dirty="0" err="1" smtClean="0"/>
              <a:t>Coregulation</a:t>
            </a:r>
            <a:r>
              <a:rPr lang="en-US" sz="3200" dirty="0" smtClean="0"/>
              <a:t> over Time</a:t>
            </a:r>
            <a:endParaRPr lang="en-US" sz="3200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33</a:t>
            </a:fld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4049547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10129" y="1388599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375658" y="1269636"/>
            <a:ext cx="5664219" cy="4370923"/>
          </a:xfrm>
          <a:prstGeom prst="rect">
            <a:avLst/>
          </a:prstGeom>
          <a:solidFill>
            <a:srgbClr val="FFFFFF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1996532" y="3427795"/>
            <a:ext cx="490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Recipient Positive Affect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285548" y="5720010"/>
            <a:ext cx="49041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Lagged Provider Positive Affect</a:t>
            </a:r>
          </a:p>
          <a:p>
            <a:pPr algn="ctr"/>
            <a:r>
              <a:rPr lang="en-US" dirty="0" smtClean="0">
                <a:latin typeface="Helvetica"/>
                <a:cs typeface="Helvetica"/>
              </a:rPr>
              <a:t>(within-person centered)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971427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Middle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643404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End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316770" y="1418104"/>
            <a:ext cx="15240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latin typeface="Helvetica"/>
                <a:cs typeface="Helvetica"/>
              </a:rPr>
              <a:t>Beginning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plotstart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12" b="7249"/>
          <a:stretch/>
        </p:blipFill>
        <p:spPr>
          <a:xfrm>
            <a:off x="767835" y="1757931"/>
            <a:ext cx="2578288" cy="3816508"/>
          </a:xfrm>
          <a:prstGeom prst="rect">
            <a:avLst/>
          </a:prstGeom>
        </p:spPr>
      </p:pic>
      <p:pic>
        <p:nvPicPr>
          <p:cNvPr id="4" name="Picture 3" descr="plotend_170420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23" b="7249"/>
          <a:stretch/>
        </p:blipFill>
        <p:spPr>
          <a:xfrm>
            <a:off x="6108833" y="1757931"/>
            <a:ext cx="2577967" cy="3816509"/>
          </a:xfrm>
          <a:prstGeom prst="rect">
            <a:avLst/>
          </a:prstGeom>
        </p:spPr>
      </p:pic>
      <p:pic>
        <p:nvPicPr>
          <p:cNvPr id="5" name="Picture 4" descr="plotmiddle_170420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22" b="7249"/>
          <a:stretch/>
        </p:blipFill>
        <p:spPr>
          <a:xfrm>
            <a:off x="3444577" y="1757932"/>
            <a:ext cx="2572525" cy="381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3230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83578"/>
            <a:ext cx="8229600" cy="4764885"/>
          </a:xfrm>
        </p:spPr>
        <p:txBody>
          <a:bodyPr>
            <a:normAutofit/>
          </a:bodyPr>
          <a:lstStyle/>
          <a:p>
            <a:r>
              <a:rPr lang="en-US" dirty="0" smtClean="0"/>
              <a:t>Social support </a:t>
            </a:r>
            <a:r>
              <a:rPr lang="en-US" dirty="0" smtClean="0">
                <a:sym typeface="Wingdings"/>
              </a:rPr>
              <a:t> </a:t>
            </a:r>
            <a:r>
              <a:rPr lang="en-US" dirty="0" err="1" smtClean="0">
                <a:sym typeface="Wingdings"/>
              </a:rPr>
              <a:t>coregulation</a:t>
            </a:r>
            <a:r>
              <a:rPr lang="en-US" dirty="0" smtClean="0">
                <a:sym typeface="Wingdings"/>
              </a:rPr>
              <a:t> </a:t>
            </a:r>
          </a:p>
          <a:p>
            <a:endParaRPr lang="en-US" dirty="0" smtClean="0">
              <a:sym typeface="Wingdings"/>
            </a:endParaRPr>
          </a:p>
          <a:p>
            <a:endParaRPr lang="en-US" dirty="0">
              <a:sym typeface="Wingdings"/>
            </a:endParaRPr>
          </a:p>
          <a:p>
            <a:pPr marL="0" indent="0">
              <a:buNone/>
            </a:pPr>
            <a:endParaRPr lang="en-US" dirty="0">
              <a:sym typeface="Wingdings"/>
            </a:endParaRPr>
          </a:p>
          <a:p>
            <a:r>
              <a:rPr lang="en-US" dirty="0" smtClean="0">
                <a:sym typeface="Wingdings"/>
              </a:rPr>
              <a:t>Not due to: </a:t>
            </a:r>
            <a:endParaRPr lang="en-US" dirty="0">
              <a:sym typeface="Wingdings"/>
            </a:endParaRPr>
          </a:p>
          <a:p>
            <a:pPr lvl="1"/>
            <a:r>
              <a:rPr lang="en-US" dirty="0" smtClean="0">
                <a:sym typeface="Wingdings"/>
              </a:rPr>
              <a:t>Synchrony</a:t>
            </a:r>
          </a:p>
          <a:p>
            <a:pPr lvl="1"/>
            <a:r>
              <a:rPr lang="en-US" dirty="0" smtClean="0">
                <a:sym typeface="Wingdings"/>
              </a:rPr>
              <a:t>Interpersonal interactions in general</a:t>
            </a:r>
          </a:p>
          <a:p>
            <a:pPr lvl="1"/>
            <a:r>
              <a:rPr lang="en-US" dirty="0" smtClean="0">
                <a:sym typeface="Wingdings"/>
              </a:rPr>
              <a:t>Within-person processes</a:t>
            </a:r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34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881" y="2427075"/>
            <a:ext cx="4338495" cy="1077195"/>
          </a:xfrm>
          <a:prstGeom prst="rect">
            <a:avLst/>
          </a:prstGeom>
        </p:spPr>
      </p:pic>
      <p:pic>
        <p:nvPicPr>
          <p:cNvPr id="7" name="Picture 6" descr="IMG_633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5612216" y="2239381"/>
            <a:ext cx="2297452" cy="2365512"/>
          </a:xfrm>
          <a:prstGeom prst="rect">
            <a:avLst/>
          </a:prstGeom>
          <a:ln w="12700" cmpd="sng">
            <a:solidFill>
              <a:srgbClr val="000000"/>
            </a:solidFill>
          </a:ln>
        </p:spPr>
      </p:pic>
    </p:spTree>
    <p:extLst>
      <p:ext uri="{BB962C8B-B14F-4D97-AF65-F5344CB8AC3E}">
        <p14:creationId xmlns:p14="http://schemas.microsoft.com/office/powerpoint/2010/main" val="418758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Directions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026" y="1417638"/>
            <a:ext cx="8229600" cy="1183285"/>
          </a:xfrm>
        </p:spPr>
        <p:txBody>
          <a:bodyPr>
            <a:normAutofit/>
          </a:bodyPr>
          <a:lstStyle/>
          <a:p>
            <a:r>
              <a:rPr lang="en-US" sz="2800" dirty="0" smtClean="0"/>
              <a:t>Explore heterogeneity</a:t>
            </a:r>
          </a:p>
          <a:p>
            <a:r>
              <a:rPr lang="en-US" sz="2800" dirty="0" smtClean="0"/>
              <a:t>Dynamical systems modeling</a:t>
            </a:r>
          </a:p>
          <a:p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35</a:t>
            </a:fld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676863" y="2812357"/>
            <a:ext cx="3238201" cy="3416231"/>
            <a:chOff x="645599" y="3149690"/>
            <a:chExt cx="3238201" cy="3416231"/>
          </a:xfrm>
        </p:grpSpPr>
        <p:pic>
          <p:nvPicPr>
            <p:cNvPr id="16" name="Picture 15" descr="femalespagh_provide_170425.pdf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200" b="9169"/>
            <a:stretch/>
          </p:blipFill>
          <p:spPr>
            <a:xfrm>
              <a:off x="1020314" y="3183710"/>
              <a:ext cx="2687494" cy="3036202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 rot="16200000">
              <a:off x="-747732" y="4543021"/>
              <a:ext cx="3127357" cy="3406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Helvetica"/>
                  <a:cs typeface="Helvetica"/>
                </a:rPr>
                <a:t>Recipient HRV</a:t>
              </a:r>
              <a:endParaRPr lang="en-US" sz="1600" dirty="0">
                <a:latin typeface="Helvetica"/>
                <a:cs typeface="Helvetica"/>
              </a:endParaRPr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1062706" y="6227367"/>
              <a:ext cx="28210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latin typeface="Helvetica"/>
                  <a:cs typeface="Helvetica"/>
                </a:rPr>
                <a:t>Lagged Provider HRV</a:t>
              </a: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-1814342" y="357217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4119175" y="2468230"/>
            <a:ext cx="4758798" cy="3864757"/>
            <a:chOff x="4119175" y="2468230"/>
            <a:chExt cx="4758798" cy="3864757"/>
          </a:xfrm>
        </p:grpSpPr>
        <p:grpSp>
          <p:nvGrpSpPr>
            <p:cNvPr id="30" name="Group 29"/>
            <p:cNvGrpSpPr/>
            <p:nvPr/>
          </p:nvGrpSpPr>
          <p:grpSpPr>
            <a:xfrm>
              <a:off x="4119175" y="2468230"/>
              <a:ext cx="4758798" cy="3864757"/>
              <a:chOff x="4119175" y="2468230"/>
              <a:chExt cx="4758798" cy="3864757"/>
            </a:xfrm>
          </p:grpSpPr>
          <p:grpSp>
            <p:nvGrpSpPr>
              <p:cNvPr id="20" name="Group 19"/>
              <p:cNvGrpSpPr/>
              <p:nvPr/>
            </p:nvGrpSpPr>
            <p:grpSpPr>
              <a:xfrm>
                <a:off x="4119175" y="2468230"/>
                <a:ext cx="4758798" cy="3864757"/>
                <a:chOff x="1747977" y="2403897"/>
                <a:chExt cx="5495952" cy="4269601"/>
              </a:xfrm>
            </p:grpSpPr>
            <p:grpSp>
              <p:nvGrpSpPr>
                <p:cNvPr id="5" name="Group 4"/>
                <p:cNvGrpSpPr/>
                <p:nvPr/>
              </p:nvGrpSpPr>
              <p:grpSpPr>
                <a:xfrm>
                  <a:off x="1747977" y="2403897"/>
                  <a:ext cx="5495952" cy="4269601"/>
                  <a:chOff x="1968150" y="1628241"/>
                  <a:chExt cx="5129500" cy="4124891"/>
                </a:xfrm>
              </p:grpSpPr>
              <p:grpSp>
                <p:nvGrpSpPr>
                  <p:cNvPr id="6" name="Group 5"/>
                  <p:cNvGrpSpPr/>
                  <p:nvPr/>
                </p:nvGrpSpPr>
                <p:grpSpPr>
                  <a:xfrm>
                    <a:off x="1968150" y="1628241"/>
                    <a:ext cx="5129500" cy="4124891"/>
                    <a:chOff x="4491873" y="2081079"/>
                    <a:chExt cx="4374642" cy="3273552"/>
                  </a:xfrm>
                </p:grpSpPr>
                <p:pic>
                  <p:nvPicPr>
                    <p:cNvPr id="10" name="Picture 9"/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l="51541"/>
                    <a:stretch/>
                  </p:blipFill>
                  <p:spPr>
                    <a:xfrm>
                      <a:off x="4558237" y="2081079"/>
                      <a:ext cx="4308278" cy="3273552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11" name="Rectangle 10"/>
                    <p:cNvSpPr/>
                    <p:nvPr/>
                  </p:nvSpPr>
                  <p:spPr>
                    <a:xfrm>
                      <a:off x="4491873" y="2231489"/>
                      <a:ext cx="475013" cy="44952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>
                      <a:solidFill>
                        <a:srgbClr val="FFFFFF"/>
                      </a:solidFill>
                    </a:ln>
                    <a:effectLst/>
                  </p:spPr>
                  <p:style>
                    <a:lnRef idx="1">
                      <a:schemeClr val="accent1"/>
                    </a:lnRef>
                    <a:fillRef idx="3">
                      <a:schemeClr val="accent1"/>
                    </a:fillRef>
                    <a:effectRef idx="2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7" name="TextBox 6"/>
                  <p:cNvSpPr txBox="1"/>
                  <p:nvPr/>
                </p:nvSpPr>
                <p:spPr>
                  <a:xfrm>
                    <a:off x="2525127" y="3572390"/>
                    <a:ext cx="1602590" cy="39419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>
                        <a:latin typeface="Helvetica"/>
                        <a:cs typeface="Helvetica"/>
                      </a:rPr>
                      <a:t>Provider</a:t>
                    </a:r>
                    <a:endParaRPr lang="en-US" dirty="0">
                      <a:latin typeface="Helvetica"/>
                      <a:cs typeface="Helvetica"/>
                    </a:endParaRPr>
                  </a:p>
                </p:txBody>
              </p:sp>
              <p:sp>
                <p:nvSpPr>
                  <p:cNvPr id="8" name="TextBox 7"/>
                  <p:cNvSpPr txBox="1"/>
                  <p:nvPr/>
                </p:nvSpPr>
                <p:spPr>
                  <a:xfrm>
                    <a:off x="2525128" y="3987187"/>
                    <a:ext cx="1500584" cy="394191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dirty="0" smtClean="0">
                        <a:latin typeface="Helvetica"/>
                        <a:cs typeface="Helvetica"/>
                      </a:rPr>
                      <a:t>Recipient</a:t>
                    </a:r>
                    <a:endParaRPr lang="en-US" dirty="0">
                      <a:latin typeface="Helvetica"/>
                      <a:cs typeface="Helvetica"/>
                    </a:endParaRPr>
                  </a:p>
                </p:txBody>
              </p:sp>
              <p:sp>
                <p:nvSpPr>
                  <p:cNvPr id="9" name="Rectangle 8"/>
                  <p:cNvSpPr/>
                  <p:nvPr/>
                </p:nvSpPr>
                <p:spPr>
                  <a:xfrm>
                    <a:off x="4788683" y="2856151"/>
                    <a:ext cx="636184" cy="56643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rgbClr val="FFFFFF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3131344" y="3562136"/>
                  <a:ext cx="790264" cy="217664"/>
                  <a:chOff x="3131344" y="3562136"/>
                  <a:chExt cx="790264" cy="217664"/>
                </a:xfrm>
              </p:grpSpPr>
              <p:cxnSp>
                <p:nvCxnSpPr>
                  <p:cNvPr id="13" name="Straight Arrow Connector 12"/>
                  <p:cNvCxnSpPr/>
                  <p:nvPr/>
                </p:nvCxnSpPr>
                <p:spPr>
                  <a:xfrm flipV="1">
                    <a:off x="3131344" y="3562136"/>
                    <a:ext cx="336549" cy="151195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" name="Straight Arrow Connector 14"/>
                  <p:cNvCxnSpPr/>
                  <p:nvPr/>
                </p:nvCxnSpPr>
                <p:spPr>
                  <a:xfrm>
                    <a:off x="3489808" y="3562136"/>
                    <a:ext cx="215900" cy="0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" name="Straight Arrow Connector 16"/>
                  <p:cNvCxnSpPr/>
                  <p:nvPr/>
                </p:nvCxnSpPr>
                <p:spPr>
                  <a:xfrm>
                    <a:off x="3705708" y="3644688"/>
                    <a:ext cx="215900" cy="135112"/>
                  </a:xfrm>
                  <a:prstGeom prst="straightConnector1">
                    <a:avLst/>
                  </a:prstGeom>
                  <a:ln>
                    <a:solidFill>
                      <a:srgbClr val="FF0000"/>
                    </a:solidFill>
                    <a:tailEnd type="arrow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27" name="Straight Connector 26"/>
              <p:cNvCxnSpPr/>
              <p:nvPr/>
            </p:nvCxnSpPr>
            <p:spPr>
              <a:xfrm>
                <a:off x="5814322" y="4883452"/>
                <a:ext cx="308351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5781571" y="4498981"/>
                <a:ext cx="308351" cy="0"/>
              </a:xfrm>
              <a:prstGeom prst="line">
                <a:avLst/>
              </a:prstGeom>
              <a:ln w="12700" cmpd="sng">
                <a:solidFill>
                  <a:schemeClr val="tx1"/>
                </a:solidFill>
                <a:prstDash val="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" name="TextBox 27"/>
            <p:cNvSpPr txBox="1"/>
            <p:nvPr/>
          </p:nvSpPr>
          <p:spPr>
            <a:xfrm>
              <a:off x="6973987" y="6009378"/>
              <a:ext cx="151382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400" dirty="0" smtClean="0">
                  <a:latin typeface="Helvetica"/>
                  <a:cs typeface="Helvetica"/>
                </a:rPr>
                <a:t>Butler (2011)</a:t>
              </a:r>
              <a:endParaRPr lang="en-US" sz="1400" dirty="0">
                <a:latin typeface="Helvetica"/>
                <a:cs typeface="Helvetica"/>
              </a:endParaRPr>
            </a:p>
          </p:txBody>
        </p:sp>
      </p:grpSp>
      <p:sp>
        <p:nvSpPr>
          <p:cNvPr id="31" name="Rectangle 30"/>
          <p:cNvSpPr/>
          <p:nvPr/>
        </p:nvSpPr>
        <p:spPr>
          <a:xfrm>
            <a:off x="7214175" y="3676146"/>
            <a:ext cx="702814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7214175" y="3618703"/>
            <a:ext cx="516726" cy="530712"/>
          </a:xfrm>
          <a:prstGeom prst="rect">
            <a:avLst/>
          </a:prstGeom>
          <a:solidFill>
            <a:schemeClr val="bg1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7033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764" y="261741"/>
            <a:ext cx="8229600" cy="1007011"/>
          </a:xfrm>
        </p:spPr>
        <p:txBody>
          <a:bodyPr>
            <a:normAutofit/>
          </a:bodyPr>
          <a:lstStyle/>
          <a:p>
            <a:r>
              <a:rPr lang="en-US" sz="4000" dirty="0" smtClean="0"/>
              <a:t>Thank you!</a:t>
            </a:r>
            <a:endParaRPr lang="en-US" sz="4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1309" y="2004371"/>
            <a:ext cx="4408787" cy="26656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Symposium Chair: Michael Russell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err="1"/>
              <a:t>Abdiel</a:t>
            </a:r>
            <a:r>
              <a:rPr lang="en-US" sz="2000" dirty="0"/>
              <a:t> Flores</a:t>
            </a:r>
          </a:p>
          <a:p>
            <a:pPr marL="0" indent="0">
              <a:buNone/>
            </a:pPr>
            <a:r>
              <a:rPr lang="en-US" sz="2000" dirty="0" err="1"/>
              <a:t>Matti</a:t>
            </a:r>
            <a:r>
              <a:rPr lang="en-US" sz="2000" dirty="0"/>
              <a:t> </a:t>
            </a:r>
            <a:r>
              <a:rPr lang="en-US" sz="2000" dirty="0" err="1"/>
              <a:t>Vuorre</a:t>
            </a: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36</a:t>
            </a:fld>
            <a:endParaRPr lang="en-US"/>
          </a:p>
        </p:txBody>
      </p:sp>
      <p:pic>
        <p:nvPicPr>
          <p:cNvPr id="8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588" t="20140" r="8466" b="28511"/>
          <a:stretch>
            <a:fillRect/>
          </a:stretch>
        </p:blipFill>
        <p:spPr bwMode="auto">
          <a:xfrm>
            <a:off x="25823863" y="30726063"/>
            <a:ext cx="2979737" cy="1354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7" descr="CASP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4"/>
          <a:stretch>
            <a:fillRect/>
          </a:stretch>
        </p:blipFill>
        <p:spPr bwMode="auto">
          <a:xfrm>
            <a:off x="14935200" y="30826075"/>
            <a:ext cx="3733800" cy="116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Content Placeholder 4"/>
          <p:cNvSpPr txBox="1">
            <a:spLocks/>
          </p:cNvSpPr>
          <p:nvPr/>
        </p:nvSpPr>
        <p:spPr>
          <a:xfrm>
            <a:off x="671310" y="3911843"/>
            <a:ext cx="8380718" cy="1784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1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Research Assistants:</a:t>
            </a:r>
          </a:p>
          <a:p>
            <a:pPr marL="0" indent="0">
              <a:lnSpc>
                <a:spcPct val="80000"/>
              </a:lnSpc>
              <a:buNone/>
            </a:pPr>
            <a:r>
              <a:rPr lang="en-US" sz="2000" dirty="0" smtClean="0"/>
              <a:t>Carina Brown, </a:t>
            </a:r>
            <a:r>
              <a:rPr lang="en-US" sz="2000" dirty="0"/>
              <a:t>Jessica </a:t>
            </a:r>
            <a:r>
              <a:rPr lang="en-US" sz="2000" dirty="0" err="1"/>
              <a:t>Paek</a:t>
            </a:r>
            <a:r>
              <a:rPr lang="en-US" sz="2000" dirty="0"/>
              <a:t>, Sophia </a:t>
            </a:r>
            <a:r>
              <a:rPr lang="en-US" sz="2000" dirty="0" smtClean="0"/>
              <a:t>Golden, Jessica Gingrich, 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Kate Puglia, Jordan Cline, Lauren Cohen, Alexander Fulmer, 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Sarah </a:t>
            </a:r>
            <a:r>
              <a:rPr lang="en-US" sz="2000" dirty="0" err="1" smtClean="0"/>
              <a:t>Goetzke</a:t>
            </a:r>
            <a:r>
              <a:rPr lang="en-US" sz="2000" dirty="0" smtClean="0"/>
              <a:t>, Lana </a:t>
            </a:r>
            <a:r>
              <a:rPr lang="en-US" sz="2000" dirty="0" err="1" smtClean="0"/>
              <a:t>Khamash</a:t>
            </a:r>
            <a:r>
              <a:rPr lang="en-US" sz="2000" dirty="0" smtClean="0"/>
              <a:t>, </a:t>
            </a:r>
            <a:r>
              <a:rPr lang="en-US" sz="2000" dirty="0" err="1" smtClean="0"/>
              <a:t>Shelagh</a:t>
            </a:r>
            <a:r>
              <a:rPr lang="en-US" sz="2000" dirty="0" smtClean="0"/>
              <a:t> </a:t>
            </a:r>
            <a:r>
              <a:rPr lang="en-US" sz="2000" dirty="0" err="1" smtClean="0"/>
              <a:t>Mahbubani</a:t>
            </a:r>
            <a:r>
              <a:rPr lang="en-US" sz="2000" dirty="0" smtClean="0"/>
              <a:t>, Max </a:t>
            </a:r>
            <a:r>
              <a:rPr lang="en-US" sz="2000" dirty="0" err="1" smtClean="0"/>
              <a:t>Mikelic</a:t>
            </a:r>
            <a:r>
              <a:rPr lang="en-US" sz="2000" dirty="0" smtClean="0"/>
              <a:t>,</a:t>
            </a:r>
          </a:p>
          <a:p>
            <a:pPr marL="0" indent="0">
              <a:lnSpc>
                <a:spcPct val="80000"/>
              </a:lnSpc>
              <a:buFont typeface="Arial"/>
              <a:buNone/>
            </a:pPr>
            <a:r>
              <a:rPr lang="en-US" sz="2000" dirty="0" smtClean="0"/>
              <a:t>Courtney Peters, Sam </a:t>
            </a:r>
            <a:r>
              <a:rPr lang="en-US" sz="2000" dirty="0" err="1" smtClean="0"/>
              <a:t>Pitasky</a:t>
            </a:r>
            <a:r>
              <a:rPr lang="en-US" sz="2000" dirty="0" smtClean="0"/>
              <a:t>, and </a:t>
            </a:r>
            <a:r>
              <a:rPr lang="en-US" sz="2000" dirty="0" err="1" smtClean="0"/>
              <a:t>Saya</a:t>
            </a:r>
            <a:r>
              <a:rPr lang="en-US" sz="2000" dirty="0" smtClean="0"/>
              <a:t> </a:t>
            </a:r>
            <a:r>
              <a:rPr lang="en-US" sz="2000" dirty="0" err="1" smtClean="0"/>
              <a:t>Weissman</a:t>
            </a:r>
            <a:endParaRPr lang="en-US" sz="2000" dirty="0" smtClean="0"/>
          </a:p>
          <a:p>
            <a:pPr marL="0" indent="0">
              <a:lnSpc>
                <a:spcPct val="80000"/>
              </a:lnSpc>
              <a:buFont typeface="Arial"/>
              <a:buNone/>
            </a:pPr>
            <a:endParaRPr lang="en-US" sz="200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/>
          <a:srcRect t="12781" b="21152"/>
          <a:stretch/>
        </p:blipFill>
        <p:spPr>
          <a:xfrm>
            <a:off x="5594967" y="1210656"/>
            <a:ext cx="2987855" cy="1587429"/>
          </a:xfrm>
          <a:prstGeom prst="rect">
            <a:avLst/>
          </a:prstGeom>
        </p:spPr>
      </p:pic>
      <p:pic>
        <p:nvPicPr>
          <p:cNvPr id="6" name="Picture 5" descr="CASPR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9662" y="2798085"/>
            <a:ext cx="3293160" cy="11320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3385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186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70126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yncplotgoal_170420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417"/>
          <a:stretch/>
        </p:blipFill>
        <p:spPr>
          <a:xfrm>
            <a:off x="914400" y="716485"/>
            <a:ext cx="6729586" cy="58293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38780"/>
            <a:ext cx="8229600" cy="1143000"/>
          </a:xfrm>
        </p:spPr>
        <p:txBody>
          <a:bodyPr>
            <a:noAutofit/>
          </a:bodyPr>
          <a:lstStyle/>
          <a:p>
            <a:r>
              <a:rPr lang="en-US" sz="2800" dirty="0" smtClean="0"/>
              <a:t>Control Discussion</a:t>
            </a:r>
            <a:endParaRPr lang="en-US" sz="28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70191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4</a:t>
            </a:fld>
            <a:endParaRPr lang="en-US" dirty="0"/>
          </a:p>
        </p:txBody>
      </p:sp>
      <p:grpSp>
        <p:nvGrpSpPr>
          <p:cNvPr id="204" name="Group 203"/>
          <p:cNvGrpSpPr/>
          <p:nvPr/>
        </p:nvGrpSpPr>
        <p:grpSpPr>
          <a:xfrm>
            <a:off x="524959" y="985367"/>
            <a:ext cx="3766088" cy="5236295"/>
            <a:chOff x="524959" y="985367"/>
            <a:chExt cx="3766088" cy="5236295"/>
          </a:xfrm>
        </p:grpSpPr>
        <p:grpSp>
          <p:nvGrpSpPr>
            <p:cNvPr id="16" name="Group 15"/>
            <p:cNvGrpSpPr/>
            <p:nvPr/>
          </p:nvGrpSpPr>
          <p:grpSpPr>
            <a:xfrm>
              <a:off x="524959" y="985367"/>
              <a:ext cx="3766088" cy="5236295"/>
              <a:chOff x="524959" y="985367"/>
              <a:chExt cx="3766088" cy="5236295"/>
            </a:xfrm>
          </p:grpSpPr>
          <p:sp>
            <p:nvSpPr>
              <p:cNvPr id="60" name="TextBox 59"/>
              <p:cNvSpPr txBox="1"/>
              <p:nvPr/>
            </p:nvSpPr>
            <p:spPr>
              <a:xfrm>
                <a:off x="1335636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72" name="Straight Arrow Connector 71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3" name="TextBox 72"/>
              <p:cNvSpPr txBox="1"/>
              <p:nvPr/>
            </p:nvSpPr>
            <p:spPr>
              <a:xfrm>
                <a:off x="976212" y="985367"/>
                <a:ext cx="278063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err="1" smtClean="0">
                    <a:latin typeface="Helvetica"/>
                    <a:cs typeface="Helvetica"/>
                  </a:rPr>
                  <a:t>Coregulation</a:t>
                </a:r>
                <a:endParaRPr lang="en-US" sz="3200" dirty="0">
                  <a:latin typeface="Helvetica"/>
                  <a:cs typeface="Helvetica"/>
                </a:endParaRPr>
              </a:p>
            </p:txBody>
          </p:sp>
        </p:grpSp>
        <p:grpSp>
          <p:nvGrpSpPr>
            <p:cNvPr id="81" name="Group 80"/>
            <p:cNvGrpSpPr/>
            <p:nvPr/>
          </p:nvGrpSpPr>
          <p:grpSpPr>
            <a:xfrm>
              <a:off x="684502" y="4029543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82" name="Oval 8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3" name="Straight Connector 82"/>
              <p:cNvCxnSpPr>
                <a:stCxn id="8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8" name="Group 87"/>
            <p:cNvGrpSpPr/>
            <p:nvPr/>
          </p:nvGrpSpPr>
          <p:grpSpPr>
            <a:xfrm>
              <a:off x="679009" y="1912075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89" name="Oval 88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  <a:effectLst>
                <a:outerShdw blurRad="50800" dist="38100" dir="5400000" algn="tl" rotWithShape="0">
                  <a:srgbClr val="000000">
                    <a:alpha val="43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0" name="Straight Connector 89"/>
              <p:cNvCxnSpPr>
                <a:stCxn id="89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Connector 91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5" name="Group 94"/>
            <p:cNvGrpSpPr/>
            <p:nvPr/>
          </p:nvGrpSpPr>
          <p:grpSpPr>
            <a:xfrm>
              <a:off x="1983521" y="4051224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96" name="Oval 9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97" name="Straight Connector 96"/>
              <p:cNvCxnSpPr>
                <a:stCxn id="9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Connector 9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2" name="Group 101"/>
            <p:cNvGrpSpPr/>
            <p:nvPr/>
          </p:nvGrpSpPr>
          <p:grpSpPr>
            <a:xfrm>
              <a:off x="1978028" y="1933756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03" name="Oval 102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  <a:effectLst>
                <a:outerShdw blurRad="50800" dist="38100" dir="5400000" algn="tl" rotWithShape="0">
                  <a:srgbClr val="000000">
                    <a:alpha val="43000"/>
                  </a:srgbClr>
                </a:outerShdw>
              </a:effec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4" name="Straight Connector 103"/>
              <p:cNvCxnSpPr>
                <a:stCxn id="103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5" name="Straight Connector 104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6" name="Straight Connector 105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7" name="Straight Connector 106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8" name="Straight Connector 107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9" name="Group 108"/>
            <p:cNvGrpSpPr/>
            <p:nvPr/>
          </p:nvGrpSpPr>
          <p:grpSpPr>
            <a:xfrm>
              <a:off x="3183849" y="4080398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10" name="Oval 10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1" name="Straight Connector 110"/>
              <p:cNvCxnSpPr>
                <a:stCxn id="11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2" name="Straight Connector 11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Straight Connector 11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6" name="Group 115"/>
            <p:cNvGrpSpPr/>
            <p:nvPr/>
          </p:nvGrpSpPr>
          <p:grpSpPr>
            <a:xfrm>
              <a:off x="3178356" y="1962930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17" name="Oval 11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18" name="Straight Connector 117"/>
              <p:cNvCxnSpPr>
                <a:stCxn id="11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0" name="Straight Connector 11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1" name="Straight Connector 12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25" name="Straight Arrow Connector 124"/>
            <p:cNvCxnSpPr/>
            <p:nvPr/>
          </p:nvCxnSpPr>
          <p:spPr>
            <a:xfrm>
              <a:off x="886022" y="3368918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Arrow Connector 125"/>
            <p:cNvCxnSpPr/>
            <p:nvPr/>
          </p:nvCxnSpPr>
          <p:spPr>
            <a:xfrm flipV="1">
              <a:off x="891414" y="3368918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Arrow Connector 141"/>
            <p:cNvCxnSpPr/>
            <p:nvPr/>
          </p:nvCxnSpPr>
          <p:spPr>
            <a:xfrm>
              <a:off x="2179649" y="3368918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/>
            <p:cNvCxnSpPr/>
            <p:nvPr/>
          </p:nvCxnSpPr>
          <p:spPr>
            <a:xfrm flipV="1">
              <a:off x="2185041" y="3368918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5" name="Group 204"/>
          <p:cNvGrpSpPr/>
          <p:nvPr/>
        </p:nvGrpSpPr>
        <p:grpSpPr>
          <a:xfrm>
            <a:off x="4985997" y="985367"/>
            <a:ext cx="3766088" cy="5236295"/>
            <a:chOff x="4985997" y="985367"/>
            <a:chExt cx="3766088" cy="5236295"/>
          </a:xfrm>
        </p:grpSpPr>
        <p:grpSp>
          <p:nvGrpSpPr>
            <p:cNvPr id="146" name="Group 145"/>
            <p:cNvGrpSpPr/>
            <p:nvPr/>
          </p:nvGrpSpPr>
          <p:grpSpPr>
            <a:xfrm>
              <a:off x="4985997" y="985367"/>
              <a:ext cx="3766088" cy="5236295"/>
              <a:chOff x="524959" y="985367"/>
              <a:chExt cx="3766088" cy="5236295"/>
            </a:xfrm>
            <a:effectLst/>
          </p:grpSpPr>
          <p:sp>
            <p:nvSpPr>
              <p:cNvPr id="193" name="TextBox 192"/>
              <p:cNvSpPr txBox="1"/>
              <p:nvPr/>
            </p:nvSpPr>
            <p:spPr>
              <a:xfrm>
                <a:off x="1335636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194" name="Straight Arrow Connector 193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5" name="TextBox 194"/>
              <p:cNvSpPr txBox="1"/>
              <p:nvPr/>
            </p:nvSpPr>
            <p:spPr>
              <a:xfrm>
                <a:off x="900218" y="985367"/>
                <a:ext cx="2780631" cy="58477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3200" dirty="0" smtClean="0">
                    <a:latin typeface="Helvetica"/>
                    <a:cs typeface="Helvetica"/>
                  </a:rPr>
                  <a:t>Synchrony</a:t>
                </a:r>
                <a:endParaRPr lang="en-US" sz="3200" dirty="0">
                  <a:latin typeface="Helvetica"/>
                  <a:cs typeface="Helvetica"/>
                </a:endParaRPr>
              </a:p>
            </p:txBody>
          </p:sp>
        </p:grpSp>
        <p:grpSp>
          <p:nvGrpSpPr>
            <p:cNvPr id="147" name="Group 146"/>
            <p:cNvGrpSpPr/>
            <p:nvPr/>
          </p:nvGrpSpPr>
          <p:grpSpPr>
            <a:xfrm>
              <a:off x="5145540" y="4029543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87" name="Oval 18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8" name="Straight Connector 187"/>
              <p:cNvCxnSpPr>
                <a:stCxn id="18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Straight Connector 19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Straight Connector 19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8" name="Group 147"/>
            <p:cNvGrpSpPr/>
            <p:nvPr/>
          </p:nvGrpSpPr>
          <p:grpSpPr>
            <a:xfrm>
              <a:off x="5140047" y="1912075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81" name="Oval 180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82" name="Straight Connector 181"/>
              <p:cNvCxnSpPr>
                <a:stCxn id="181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Straight Connector 184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Straight Connector 185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9" name="Group 148"/>
            <p:cNvGrpSpPr/>
            <p:nvPr/>
          </p:nvGrpSpPr>
          <p:grpSpPr>
            <a:xfrm>
              <a:off x="6444559" y="4051224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75" name="Oval 174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6" name="Straight Connector 175"/>
              <p:cNvCxnSpPr>
                <a:stCxn id="175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7" name="Straight Connector 176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8" name="Straight Connector 177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0" name="Straight Connector 179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0" name="Group 149"/>
            <p:cNvGrpSpPr/>
            <p:nvPr/>
          </p:nvGrpSpPr>
          <p:grpSpPr>
            <a:xfrm>
              <a:off x="6439066" y="1933756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69" name="Oval 168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70" name="Straight Connector 169"/>
              <p:cNvCxnSpPr>
                <a:stCxn id="169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1" name="Straight Connector 170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2" name="Straight Connector 171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3" name="Straight Connector 172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4" name="Straight Connector 173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1" name="Group 150"/>
            <p:cNvGrpSpPr/>
            <p:nvPr/>
          </p:nvGrpSpPr>
          <p:grpSpPr>
            <a:xfrm>
              <a:off x="7644887" y="4080398"/>
              <a:ext cx="422628" cy="1280303"/>
              <a:chOff x="542751" y="2616190"/>
              <a:chExt cx="1042082" cy="3028703"/>
            </a:xfrm>
            <a:effectLst/>
          </p:grpSpPr>
          <p:sp>
            <p:nvSpPr>
              <p:cNvPr id="163" name="Oval 162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64" name="Straight Connector 163"/>
              <p:cNvCxnSpPr>
                <a:stCxn id="163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Straight Connector 164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Straight Connector 165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Straight Connector 166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8" name="Straight Connector 167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2" name="Group 151"/>
            <p:cNvGrpSpPr/>
            <p:nvPr/>
          </p:nvGrpSpPr>
          <p:grpSpPr>
            <a:xfrm>
              <a:off x="7639394" y="1962930"/>
              <a:ext cx="422835" cy="1278076"/>
              <a:chOff x="542751" y="2616190"/>
              <a:chExt cx="1042082" cy="3028703"/>
            </a:xfrm>
            <a:effectLst/>
          </p:grpSpPr>
          <p:sp>
            <p:nvSpPr>
              <p:cNvPr id="157" name="Oval 156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8" name="Straight Connector 157"/>
              <p:cNvCxnSpPr>
                <a:stCxn id="157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9" name="Straight Connector 158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0" name="Straight Connector 159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1" name="Straight Connector 160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2" name="Straight Connector 161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53" name="Straight Arrow Connector 152"/>
            <p:cNvCxnSpPr/>
            <p:nvPr/>
          </p:nvCxnSpPr>
          <p:spPr>
            <a:xfrm>
              <a:off x="5491375" y="3368918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Arrow Connector 153"/>
            <p:cNvCxnSpPr/>
            <p:nvPr/>
          </p:nvCxnSpPr>
          <p:spPr>
            <a:xfrm flipH="1" flipV="1">
              <a:off x="5214265" y="3368918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/>
            <p:nvPr/>
          </p:nvCxnSpPr>
          <p:spPr>
            <a:xfrm>
              <a:off x="6808064" y="3368916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Arrow Connector 198"/>
            <p:cNvCxnSpPr/>
            <p:nvPr/>
          </p:nvCxnSpPr>
          <p:spPr>
            <a:xfrm flipH="1" flipV="1">
              <a:off x="6530954" y="3368916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Arrow Connector 199"/>
            <p:cNvCxnSpPr/>
            <p:nvPr/>
          </p:nvCxnSpPr>
          <p:spPr>
            <a:xfrm>
              <a:off x="7984433" y="3368914"/>
              <a:ext cx="14197" cy="483150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Arrow Connector 200"/>
            <p:cNvCxnSpPr/>
            <p:nvPr/>
          </p:nvCxnSpPr>
          <p:spPr>
            <a:xfrm flipH="1" flipV="1">
              <a:off x="7707323" y="3368914"/>
              <a:ext cx="5392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65867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5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9635" y="2917353"/>
            <a:ext cx="2587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Helvetica"/>
                <a:cs typeface="Helvetica"/>
              </a:rPr>
              <a:t>Social Support</a:t>
            </a:r>
            <a:endParaRPr lang="en-US" sz="3600" dirty="0">
              <a:latin typeface="Helvetica"/>
              <a:cs typeface="Helvetica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187196" y="3285329"/>
            <a:ext cx="1258171" cy="510418"/>
          </a:xfrm>
          <a:prstGeom prst="rightArrow">
            <a:avLst/>
          </a:prstGeom>
          <a:solidFill>
            <a:schemeClr val="tx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615440" y="1858032"/>
            <a:ext cx="3766088" cy="4309587"/>
            <a:chOff x="4615440" y="1858032"/>
            <a:chExt cx="3766088" cy="4309587"/>
          </a:xfrm>
        </p:grpSpPr>
        <p:grpSp>
          <p:nvGrpSpPr>
            <p:cNvPr id="43" name="Group 42"/>
            <p:cNvGrpSpPr/>
            <p:nvPr/>
          </p:nvGrpSpPr>
          <p:grpSpPr>
            <a:xfrm>
              <a:off x="4615440" y="5583013"/>
              <a:ext cx="3766088" cy="584606"/>
              <a:chOff x="524959" y="5637056"/>
              <a:chExt cx="3766088" cy="584606"/>
            </a:xfrm>
          </p:grpSpPr>
          <p:sp>
            <p:nvSpPr>
              <p:cNvPr id="90" name="TextBox 89"/>
              <p:cNvSpPr txBox="1"/>
              <p:nvPr/>
            </p:nvSpPr>
            <p:spPr>
              <a:xfrm>
                <a:off x="1445597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4774983" y="3975500"/>
              <a:ext cx="422628" cy="1280303"/>
              <a:chOff x="542751" y="2616190"/>
              <a:chExt cx="1042082" cy="3028703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Straight Connector 84"/>
              <p:cNvCxnSpPr>
                <a:stCxn id="8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4769490" y="1858032"/>
              <a:ext cx="422835" cy="1278076"/>
              <a:chOff x="542751" y="2616190"/>
              <a:chExt cx="1042082" cy="302870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>
                <a:stCxn id="7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074002" y="3997181"/>
              <a:ext cx="422628" cy="1280303"/>
              <a:chOff x="542751" y="2616190"/>
              <a:chExt cx="1042082" cy="3028703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/>
              <p:cNvCxnSpPr>
                <a:stCxn id="7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6068509" y="1879713"/>
              <a:ext cx="422835" cy="1278076"/>
              <a:chOff x="542751" y="2616190"/>
              <a:chExt cx="1042082" cy="302870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>
                <a:stCxn id="6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7274330" y="4026355"/>
              <a:ext cx="422628" cy="1280303"/>
              <a:chOff x="542751" y="2616190"/>
              <a:chExt cx="1042082" cy="3028703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/>
              <p:cNvCxnSpPr>
                <a:stCxn id="6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268837" y="1908887"/>
              <a:ext cx="422835" cy="1278076"/>
              <a:chOff x="542751" y="2616190"/>
              <a:chExt cx="1042082" cy="3028703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>
                <a:stCxn id="5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/>
            <p:cNvCxnSpPr/>
            <p:nvPr/>
          </p:nvCxnSpPr>
          <p:spPr>
            <a:xfrm>
              <a:off x="4976503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4981895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270130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6275522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39274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Hypothesis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465AD-53DA-D841-AEBD-0BDBF8BCBA90}" type="slidenum">
              <a:rPr lang="en-US" smtClean="0"/>
              <a:t>6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599635" y="2917353"/>
            <a:ext cx="25875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latin typeface="Helvetica"/>
                <a:cs typeface="Helvetica"/>
              </a:rPr>
              <a:t>Social Support</a:t>
            </a:r>
            <a:endParaRPr lang="en-US" sz="3600" dirty="0">
              <a:latin typeface="Helvetica"/>
              <a:cs typeface="Helvetica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3187196" y="3285329"/>
            <a:ext cx="1258171" cy="510418"/>
          </a:xfrm>
          <a:prstGeom prst="rightArrow">
            <a:avLst/>
          </a:prstGeom>
          <a:solidFill>
            <a:schemeClr val="tx1"/>
          </a:solidFill>
          <a:ln>
            <a:solidFill>
              <a:srgbClr val="0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4615440" y="1858032"/>
            <a:ext cx="3766088" cy="4309587"/>
            <a:chOff x="4615440" y="1858032"/>
            <a:chExt cx="3766088" cy="4309587"/>
          </a:xfrm>
        </p:grpSpPr>
        <p:grpSp>
          <p:nvGrpSpPr>
            <p:cNvPr id="43" name="Group 42"/>
            <p:cNvGrpSpPr/>
            <p:nvPr/>
          </p:nvGrpSpPr>
          <p:grpSpPr>
            <a:xfrm>
              <a:off x="4615440" y="5583013"/>
              <a:ext cx="3766088" cy="584606"/>
              <a:chOff x="524959" y="5637056"/>
              <a:chExt cx="3766088" cy="584606"/>
            </a:xfrm>
          </p:grpSpPr>
          <p:sp>
            <p:nvSpPr>
              <p:cNvPr id="90" name="TextBox 89"/>
              <p:cNvSpPr txBox="1"/>
              <p:nvPr/>
            </p:nvSpPr>
            <p:spPr>
              <a:xfrm>
                <a:off x="1445597" y="5759997"/>
                <a:ext cx="1727204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 smtClean="0">
                    <a:latin typeface="Helvetica"/>
                    <a:cs typeface="Helvetica"/>
                  </a:rPr>
                  <a:t>Time</a:t>
                </a:r>
                <a:endParaRPr lang="en-US" sz="2400" dirty="0">
                  <a:latin typeface="Helvetica"/>
                  <a:cs typeface="Helvetica"/>
                </a:endParaRPr>
              </a:p>
            </p:txBody>
          </p:sp>
          <p:cxnSp>
            <p:nvCxnSpPr>
              <p:cNvPr id="91" name="Straight Arrow Connector 90"/>
              <p:cNvCxnSpPr/>
              <p:nvPr/>
            </p:nvCxnSpPr>
            <p:spPr>
              <a:xfrm flipV="1">
                <a:off x="524959" y="5637056"/>
                <a:ext cx="3766088" cy="14599"/>
              </a:xfrm>
              <a:prstGeom prst="straightConnector1">
                <a:avLst/>
              </a:prstGeom>
              <a:ln w="38100" cmpd="sng">
                <a:solidFill>
                  <a:schemeClr val="tx1"/>
                </a:solidFill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4" name="Group 43"/>
            <p:cNvGrpSpPr/>
            <p:nvPr/>
          </p:nvGrpSpPr>
          <p:grpSpPr>
            <a:xfrm>
              <a:off x="4774983" y="3975500"/>
              <a:ext cx="422628" cy="1280303"/>
              <a:chOff x="542751" y="2616190"/>
              <a:chExt cx="1042082" cy="3028703"/>
            </a:xfrm>
          </p:grpSpPr>
          <p:sp>
            <p:nvSpPr>
              <p:cNvPr id="84" name="Oval 8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85" name="Straight Connector 84"/>
              <p:cNvCxnSpPr>
                <a:stCxn id="8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5" name="Group 44"/>
            <p:cNvGrpSpPr/>
            <p:nvPr/>
          </p:nvGrpSpPr>
          <p:grpSpPr>
            <a:xfrm>
              <a:off x="4769490" y="1858032"/>
              <a:ext cx="422835" cy="1278076"/>
              <a:chOff x="542751" y="2616190"/>
              <a:chExt cx="1042082" cy="3028703"/>
            </a:xfrm>
          </p:grpSpPr>
          <p:sp>
            <p:nvSpPr>
              <p:cNvPr id="78" name="Oval 77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9" name="Straight Connector 78"/>
              <p:cNvCxnSpPr>
                <a:stCxn id="78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6074002" y="3997181"/>
              <a:ext cx="422628" cy="1280303"/>
              <a:chOff x="542751" y="2616190"/>
              <a:chExt cx="1042082" cy="3028703"/>
            </a:xfrm>
          </p:grpSpPr>
          <p:sp>
            <p:nvSpPr>
              <p:cNvPr id="72" name="Oval 71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3" name="Straight Connector 72"/>
              <p:cNvCxnSpPr>
                <a:stCxn id="72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7" name="Group 46"/>
            <p:cNvGrpSpPr/>
            <p:nvPr/>
          </p:nvGrpSpPr>
          <p:grpSpPr>
            <a:xfrm>
              <a:off x="6068509" y="1879713"/>
              <a:ext cx="422835" cy="1278076"/>
              <a:chOff x="542751" y="2616190"/>
              <a:chExt cx="1042082" cy="3028703"/>
            </a:xfrm>
          </p:grpSpPr>
          <p:sp>
            <p:nvSpPr>
              <p:cNvPr id="66" name="Oval 65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7" name="Straight Connector 66"/>
              <p:cNvCxnSpPr>
                <a:stCxn id="66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8" name="Group 47"/>
            <p:cNvGrpSpPr/>
            <p:nvPr/>
          </p:nvGrpSpPr>
          <p:grpSpPr>
            <a:xfrm>
              <a:off x="7274330" y="4026355"/>
              <a:ext cx="422628" cy="1280303"/>
              <a:chOff x="542751" y="2616190"/>
              <a:chExt cx="1042082" cy="3028703"/>
            </a:xfrm>
          </p:grpSpPr>
          <p:sp>
            <p:nvSpPr>
              <p:cNvPr id="60" name="Oval 59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1" name="Straight Connector 60"/>
              <p:cNvCxnSpPr>
                <a:stCxn id="60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chemeClr val="bg1">
                    <a:lumMod val="50000"/>
                  </a:schemeClr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9" name="Group 48"/>
            <p:cNvGrpSpPr/>
            <p:nvPr/>
          </p:nvGrpSpPr>
          <p:grpSpPr>
            <a:xfrm>
              <a:off x="7268837" y="1908887"/>
              <a:ext cx="422835" cy="1278076"/>
              <a:chOff x="542751" y="2616190"/>
              <a:chExt cx="1042082" cy="3028703"/>
            </a:xfrm>
          </p:grpSpPr>
          <p:sp>
            <p:nvSpPr>
              <p:cNvPr id="54" name="Oval 53"/>
              <p:cNvSpPr/>
              <p:nvPr/>
            </p:nvSpPr>
            <p:spPr>
              <a:xfrm>
                <a:off x="618736" y="2616190"/>
                <a:ext cx="868402" cy="911867"/>
              </a:xfrm>
              <a:prstGeom prst="ellipse">
                <a:avLst/>
              </a:prstGeom>
              <a:noFill/>
              <a:ln w="38100" cmpd="sng">
                <a:solidFill>
                  <a:srgbClr val="254A00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5" name="Straight Connector 54"/>
              <p:cNvCxnSpPr>
                <a:stCxn id="54" idx="4"/>
              </p:cNvCxnSpPr>
              <p:nvPr/>
            </p:nvCxnSpPr>
            <p:spPr>
              <a:xfrm>
                <a:off x="1052937" y="3528057"/>
                <a:ext cx="21710" cy="14003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H="1">
                <a:off x="618736" y="4928424"/>
                <a:ext cx="445056" cy="716467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1074647" y="4928425"/>
                <a:ext cx="412493" cy="7164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542751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 flipV="1">
                <a:off x="1074647" y="3983991"/>
                <a:ext cx="510186" cy="380368"/>
              </a:xfrm>
              <a:prstGeom prst="line">
                <a:avLst/>
              </a:prstGeom>
              <a:ln w="38100" cmpd="sng">
                <a:solidFill>
                  <a:srgbClr val="254A00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0" name="Straight Arrow Connector 49"/>
            <p:cNvCxnSpPr/>
            <p:nvPr/>
          </p:nvCxnSpPr>
          <p:spPr>
            <a:xfrm>
              <a:off x="4976503" y="3314875"/>
              <a:ext cx="1128316" cy="483148"/>
            </a:xfrm>
            <a:prstGeom prst="straightConnector1">
              <a:avLst/>
            </a:prstGeom>
            <a:ln w="28575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V="1">
              <a:off x="4981895" y="3314875"/>
              <a:ext cx="1086614" cy="483150"/>
            </a:xfrm>
            <a:prstGeom prst="straightConnector1">
              <a:avLst/>
            </a:prstGeom>
            <a:ln w="28575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6270130" y="3314875"/>
              <a:ext cx="1128316" cy="483148"/>
            </a:xfrm>
            <a:prstGeom prst="straightConnector1">
              <a:avLst/>
            </a:prstGeom>
            <a:ln w="57150" cmpd="sng">
              <a:solidFill>
                <a:srgbClr val="254A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V="1">
              <a:off x="6275522" y="3314875"/>
              <a:ext cx="1086614" cy="483150"/>
            </a:xfrm>
            <a:prstGeom prst="straightConnector1">
              <a:avLst/>
            </a:prstGeom>
            <a:ln w="57150" cmpd="sng">
              <a:solidFill>
                <a:schemeClr val="bg1">
                  <a:lumMod val="50000"/>
                </a:schemeClr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878402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7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7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7776361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8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sp>
        <p:nvSpPr>
          <p:cNvPr id="19" name="Rectangle 18"/>
          <p:cNvSpPr/>
          <p:nvPr/>
        </p:nvSpPr>
        <p:spPr>
          <a:xfrm>
            <a:off x="173161" y="1517643"/>
            <a:ext cx="3809999" cy="3994546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IMG_635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1" r="15561"/>
          <a:stretch/>
        </p:blipFill>
        <p:spPr>
          <a:xfrm rot="5400000">
            <a:off x="2347529" y="1867509"/>
            <a:ext cx="3579101" cy="3787235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0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7925306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2B05B1-F230-4C39-ACDE-CFBA7CA93D5F}" type="slidenum">
              <a:rPr lang="en-US" smtClean="0"/>
              <a:t>9</a:t>
            </a:fld>
            <a:endParaRPr lang="en-US" dirty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153954" y="1441053"/>
            <a:ext cx="8819631" cy="1"/>
          </a:xfrm>
          <a:prstGeom prst="straightConnector1">
            <a:avLst/>
          </a:prstGeom>
          <a:ln w="38100" cmpd="sng"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 descr="IMG_6354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271" r="11220"/>
          <a:stretch/>
        </p:blipFill>
        <p:spPr>
          <a:xfrm rot="5400000">
            <a:off x="346145" y="1769031"/>
            <a:ext cx="3579098" cy="3463241"/>
          </a:xfrm>
          <a:prstGeom prst="rect">
            <a:avLst/>
          </a:prstGeom>
          <a:ln w="28575" cmpd="sng">
            <a:solidFill>
              <a:schemeClr val="tx1"/>
            </a:solidFill>
          </a:ln>
        </p:spPr>
      </p:pic>
      <p:pic>
        <p:nvPicPr>
          <p:cNvPr id="21" name="Picture 20" descr="IMG_6351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61" r="15561"/>
          <a:stretch/>
        </p:blipFill>
        <p:spPr>
          <a:xfrm rot="5400000">
            <a:off x="2347529" y="1867509"/>
            <a:ext cx="3579101" cy="3787235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9" name="Rectangle 18"/>
          <p:cNvSpPr/>
          <p:nvPr/>
        </p:nvSpPr>
        <p:spPr>
          <a:xfrm>
            <a:off x="173161" y="1517642"/>
            <a:ext cx="6380039" cy="4203419"/>
          </a:xfrm>
          <a:prstGeom prst="rect">
            <a:avLst/>
          </a:prstGeom>
          <a:solidFill>
            <a:schemeClr val="bg1">
              <a:alpha val="60000"/>
            </a:schemeClr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 descr="IMG_6332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97" r="3461"/>
          <a:stretch/>
        </p:blipFill>
        <p:spPr>
          <a:xfrm rot="5400000">
            <a:off x="4979931" y="2154416"/>
            <a:ext cx="3685256" cy="3794429"/>
          </a:xfrm>
          <a:prstGeom prst="rect">
            <a:avLst/>
          </a:prstGeom>
          <a:ln w="28575" cmpd="sng">
            <a:solidFill>
              <a:srgbClr val="000000"/>
            </a:solidFill>
          </a:ln>
        </p:spPr>
      </p:pic>
      <p:sp>
        <p:nvSpPr>
          <p:cNvPr id="11" name="Content Placeholder 3"/>
          <p:cNvSpPr txBox="1">
            <a:spLocks/>
          </p:cNvSpPr>
          <p:nvPr/>
        </p:nvSpPr>
        <p:spPr>
          <a:xfrm>
            <a:off x="153954" y="5721062"/>
            <a:ext cx="8229600" cy="1123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Helvetica"/>
                <a:ea typeface="+mn-ea"/>
                <a:cs typeface="Helvetica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1800" i="1" dirty="0" smtClean="0"/>
              <a:t>N = </a:t>
            </a:r>
            <a:r>
              <a:rPr lang="en-US" sz="1800" dirty="0" smtClean="0"/>
              <a:t>78 romantic partner dyads 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Relationship Length = 3.9 years (</a:t>
            </a:r>
            <a:r>
              <a:rPr lang="en-US" sz="1800" i="1" dirty="0" smtClean="0"/>
              <a:t>SD</a:t>
            </a:r>
            <a:r>
              <a:rPr lang="en-US" sz="1800" dirty="0" smtClean="0"/>
              <a:t> = 3.1)</a:t>
            </a:r>
          </a:p>
          <a:p>
            <a:pPr marL="0" indent="0">
              <a:buFont typeface="Arial"/>
              <a:buNone/>
            </a:pPr>
            <a:r>
              <a:rPr lang="en-US" sz="1800" dirty="0" smtClean="0"/>
              <a:t>Mean Age = 27.4 (</a:t>
            </a:r>
            <a:r>
              <a:rPr lang="en-US" sz="1800" i="1" dirty="0" smtClean="0"/>
              <a:t>SD</a:t>
            </a:r>
            <a:r>
              <a:rPr lang="en-US" sz="1800" dirty="0" smtClean="0"/>
              <a:t> = 6.3)</a:t>
            </a:r>
          </a:p>
          <a:p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 smtClean="0"/>
          </a:p>
          <a:p>
            <a:pPr marL="0" indent="0">
              <a:buFont typeface="Arial"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2156322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35192</TotalTime>
  <Words>1064</Words>
  <Application>Microsoft Macintosh PowerPoint</Application>
  <PresentationFormat>On-screen Show (4:3)</PresentationFormat>
  <Paragraphs>280</Paragraphs>
  <Slides>39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Office Theme</vt:lpstr>
      <vt:lpstr>Using Bayesian Multilevel Models  to Analyze Coregulation in  Dyadic Physiological Data</vt:lpstr>
      <vt:lpstr>PowerPoint Presentation</vt:lpstr>
      <vt:lpstr>Coregulation</vt:lpstr>
      <vt:lpstr>PowerPoint Presentation</vt:lpstr>
      <vt:lpstr>Hypothesis</vt:lpstr>
      <vt:lpstr>Hypothesis</vt:lpstr>
      <vt:lpstr>Method</vt:lpstr>
      <vt:lpstr>Method</vt:lpstr>
      <vt:lpstr>Method</vt:lpstr>
      <vt:lpstr>Heart Rate Variability (HRV)</vt:lpstr>
      <vt:lpstr>PowerPoint Presentation</vt:lpstr>
      <vt:lpstr>Analysis Strategy</vt:lpstr>
      <vt:lpstr>Advantages of Bayesian MLM for Intensive Longitudinal Data</vt:lpstr>
      <vt:lpstr>Physiological Coregulation over Time - Providers</vt:lpstr>
      <vt:lpstr>Physiological Coregulation over Time - Providers</vt:lpstr>
      <vt:lpstr>Physiological Coregulation over Time - Providers</vt:lpstr>
      <vt:lpstr>Physiological Coregulation over Time - Providers</vt:lpstr>
      <vt:lpstr>PowerPoint Presentation</vt:lpstr>
      <vt:lpstr>PowerPoint Presentation</vt:lpstr>
      <vt:lpstr>PowerPoint Presentation</vt:lpstr>
      <vt:lpstr>PowerPoint Presentation</vt:lpstr>
      <vt:lpstr>Gender Differences in Support</vt:lpstr>
      <vt:lpstr>Interim Summary</vt:lpstr>
      <vt:lpstr>Interim Summary</vt:lpstr>
      <vt:lpstr>Alternative Explanations</vt:lpstr>
      <vt:lpstr>Alternative Explanations</vt:lpstr>
      <vt:lpstr>Alternative Explanations</vt:lpstr>
      <vt:lpstr>Alternative Explanations</vt:lpstr>
      <vt:lpstr>Objective Coding Procedure</vt:lpstr>
      <vt:lpstr>Affective Coregulation over Time</vt:lpstr>
      <vt:lpstr>Affective Coregulation over Time</vt:lpstr>
      <vt:lpstr>Affective Coregulation over Time</vt:lpstr>
      <vt:lpstr>Affective Coregulation over Time</vt:lpstr>
      <vt:lpstr>Summary</vt:lpstr>
      <vt:lpstr>Future Directions</vt:lpstr>
      <vt:lpstr>Thank you!</vt:lpstr>
      <vt:lpstr>PowerPoint Presentation</vt:lpstr>
      <vt:lpstr>PowerPoint Presentation</vt:lpstr>
      <vt:lpstr>Control Discussion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Constructing a Model of  Social Support Effectivness</dc:title>
  <dc:creator>Katherine Zee</dc:creator>
  <cp:lastModifiedBy>Katherine Zee</cp:lastModifiedBy>
  <cp:revision>1288</cp:revision>
  <dcterms:created xsi:type="dcterms:W3CDTF">2016-04-26T16:56:26Z</dcterms:created>
  <dcterms:modified xsi:type="dcterms:W3CDTF">2017-06-01T15:19:59Z</dcterms:modified>
</cp:coreProperties>
</file>

<file path=docProps/thumbnail.jpeg>
</file>